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1552137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2241553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549132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297634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2026203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2982728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3140154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2644992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1532350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2154655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A6B52B4-A65F-47EB-8871-B3998484EAB8}"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9AC17C-6B41-4158-BF59-78D62AC143FF}" type="slidenum">
              <a:rPr lang="es-CO" smtClean="0"/>
              <a:t>‹Nº›</a:t>
            </a:fld>
            <a:endParaRPr lang="es-CO"/>
          </a:p>
        </p:txBody>
      </p:sp>
    </p:spTree>
    <p:extLst>
      <p:ext uri="{BB962C8B-B14F-4D97-AF65-F5344CB8AC3E}">
        <p14:creationId xmlns:p14="http://schemas.microsoft.com/office/powerpoint/2010/main" val="2741041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6B52B4-A65F-47EB-8871-B3998484EAB8}" type="datetimeFigureOut">
              <a:rPr lang="es-CO" smtClean="0"/>
              <a:t>07/08/2016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9AC17C-6B41-4158-BF59-78D62AC143FF}" type="slidenum">
              <a:rPr lang="es-CO" smtClean="0"/>
              <a:t>‹Nº›</a:t>
            </a:fld>
            <a:endParaRPr lang="es-CO"/>
          </a:p>
        </p:txBody>
      </p:sp>
    </p:spTree>
    <p:extLst>
      <p:ext uri="{BB962C8B-B14F-4D97-AF65-F5344CB8AC3E}">
        <p14:creationId xmlns:p14="http://schemas.microsoft.com/office/powerpoint/2010/main" val="4174263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5"/>
          </a:xfrm>
          <a:solidFill>
            <a:schemeClr val="accent3">
              <a:lumMod val="60000"/>
              <a:lumOff val="40000"/>
            </a:schemeClr>
          </a:solidFill>
          <a:effectLst>
            <a:glow rad="101600">
              <a:srgbClr val="C00000">
                <a:alpha val="60000"/>
              </a:srgbClr>
            </a:glow>
          </a:effectLst>
          <a:scene3d>
            <a:camera prst="orthographicFront"/>
            <a:lightRig rig="threePt" dir="t"/>
          </a:scene3d>
          <a:sp3d>
            <a:bevelT w="165100" prst="coolSlant"/>
          </a:sp3d>
        </p:spPr>
        <p:txBody>
          <a:bodyPr/>
          <a:lstStyle/>
          <a:p>
            <a:pPr marL="0" indent="0" algn="ctr">
              <a:buNone/>
            </a:pPr>
            <a:r>
              <a:rPr lang="es-CO" sz="4800" b="1" dirty="0"/>
              <a:t>EL JUICIO </a:t>
            </a:r>
            <a:r>
              <a:rPr lang="es-CO" sz="4800" b="1" dirty="0" smtClean="0"/>
              <a:t>INVESTIGADOR</a:t>
            </a:r>
          </a:p>
          <a:p>
            <a:pPr marL="0" indent="0" algn="ctr">
              <a:buNone/>
            </a:pPr>
            <a:r>
              <a:rPr lang="es-CO" sz="4800" dirty="0" smtClean="0"/>
              <a:t> </a:t>
            </a:r>
            <a:r>
              <a:rPr lang="es-CO" sz="4800" b="1" dirty="0" smtClean="0"/>
              <a:t>N° 3.</a:t>
            </a:r>
          </a:p>
          <a:p>
            <a:pPr marL="0" indent="0" algn="ctr">
              <a:buNone/>
            </a:pPr>
            <a:r>
              <a:rPr lang="es-CO" sz="3600" b="1" dirty="0">
                <a:solidFill>
                  <a:srgbClr val="FF0000"/>
                </a:solidFill>
                <a:latin typeface="Algerian" pitchFamily="82" charset="0"/>
              </a:rPr>
              <a:t>LA OBRA DE CRISTO </a:t>
            </a:r>
            <a:endParaRPr lang="es-CO" sz="3600" b="1" dirty="0" smtClean="0">
              <a:solidFill>
                <a:srgbClr val="FF0000"/>
              </a:solidFill>
              <a:latin typeface="Algerian" pitchFamily="82" charset="0"/>
            </a:endParaRPr>
          </a:p>
          <a:p>
            <a:pPr marL="0" indent="0" algn="ctr">
              <a:buNone/>
            </a:pPr>
            <a:r>
              <a:rPr lang="es-CO" sz="3600" b="1" dirty="0" smtClean="0">
                <a:solidFill>
                  <a:srgbClr val="FF0000"/>
                </a:solidFill>
                <a:latin typeface="Algerian" pitchFamily="82" charset="0"/>
              </a:rPr>
              <a:t>DESDE </a:t>
            </a:r>
            <a:r>
              <a:rPr lang="es-CO" sz="3600" b="1" dirty="0">
                <a:solidFill>
                  <a:srgbClr val="FF0000"/>
                </a:solidFill>
                <a:latin typeface="Algerian" pitchFamily="82" charset="0"/>
              </a:rPr>
              <a:t>SU ASCENSIÓN</a:t>
            </a:r>
            <a:br>
              <a:rPr lang="es-CO" sz="3600" b="1" dirty="0">
                <a:solidFill>
                  <a:srgbClr val="FF0000"/>
                </a:solidFill>
                <a:latin typeface="Algerian" pitchFamily="82" charset="0"/>
              </a:rPr>
            </a:br>
            <a:endParaRPr lang="es-CO" sz="3600" b="1" dirty="0">
              <a:solidFill>
                <a:srgbClr val="FF0000"/>
              </a:solidFill>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4" y="3494137"/>
            <a:ext cx="2952328" cy="2436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Medio marco"/>
          <p:cNvSpPr/>
          <p:nvPr/>
        </p:nvSpPr>
        <p:spPr>
          <a:xfrm rot="16200000">
            <a:off x="3222959" y="4996282"/>
            <a:ext cx="756643" cy="1869434"/>
          </a:xfrm>
          <a:prstGeom prst="halfFrame">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 name="3 Medio marco"/>
          <p:cNvSpPr/>
          <p:nvPr/>
        </p:nvSpPr>
        <p:spPr>
          <a:xfrm rot="10800000">
            <a:off x="4752079" y="5552675"/>
            <a:ext cx="1656183" cy="756645"/>
          </a:xfrm>
          <a:prstGeom prst="halfFrame">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289118312"/>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a:scene3d>
            <a:camera prst="orthographicFront"/>
            <a:lightRig rig="threePt" dir="t"/>
          </a:scene3d>
          <a:sp3d>
            <a:bevelT w="165100" prst="coolSlant"/>
          </a:sp3d>
        </p:spPr>
        <p:txBody>
          <a:bodyPr>
            <a:noAutofit/>
          </a:bodyPr>
          <a:lstStyle/>
          <a:p>
            <a:r>
              <a:rPr lang="es-CO" sz="3600" b="1" i="1" dirty="0"/>
              <a:t>LA OBRA DE CRISTO </a:t>
            </a:r>
            <a:r>
              <a:rPr lang="es-CO" sz="3600" b="1" i="1" dirty="0" smtClean="0"/>
              <a:t>DESDE </a:t>
            </a:r>
            <a:r>
              <a:rPr lang="es-CO" sz="3600" b="1" i="1" dirty="0"/>
              <a:t>SU </a:t>
            </a:r>
            <a:r>
              <a:rPr lang="es-CO" sz="3600" b="1" i="1" dirty="0" smtClean="0"/>
              <a:t>ASCENSIÓN</a:t>
            </a:r>
            <a:endParaRPr lang="es-CO" sz="3600" b="1" i="1" dirty="0"/>
          </a:p>
        </p:txBody>
      </p:sp>
      <p:sp>
        <p:nvSpPr>
          <p:cNvPr id="3" name="2 Marcador de contenido"/>
          <p:cNvSpPr>
            <a:spLocks noGrp="1"/>
          </p:cNvSpPr>
          <p:nvPr>
            <p:ph idx="1"/>
          </p:nvPr>
        </p:nvSpPr>
        <p:spPr>
          <a:xfrm>
            <a:off x="457200" y="1600200"/>
            <a:ext cx="8229600" cy="4925144"/>
          </a:xfrm>
          <a:solidFill>
            <a:schemeClr val="bg1">
              <a:lumMod val="85000"/>
            </a:schemeClr>
          </a:solidFill>
          <a:scene3d>
            <a:camera prst="perspectiveLeft"/>
            <a:lightRig rig="threePt" dir="t"/>
          </a:scene3d>
          <a:sp3d>
            <a:bevelT w="165100" prst="coolSlant"/>
          </a:sp3d>
        </p:spPr>
        <p:txBody>
          <a:bodyPr>
            <a:normAutofit fontScale="55000" lnSpcReduction="20000"/>
          </a:bodyPr>
          <a:lstStyle/>
          <a:p>
            <a:pPr marL="0" indent="0">
              <a:buNone/>
            </a:pPr>
            <a:r>
              <a:rPr lang="es-CO" sz="4400" dirty="0" smtClean="0"/>
              <a:t>La </a:t>
            </a:r>
            <a:r>
              <a:rPr lang="es-CO" sz="4400" dirty="0"/>
              <a:t>obra de Cristo desde su ascensión </a:t>
            </a:r>
            <a:r>
              <a:rPr lang="es-CO" sz="4400" dirty="0" smtClean="0"/>
              <a:t>en el 1ño 31, comprende </a:t>
            </a:r>
            <a:r>
              <a:rPr lang="es-CO" sz="4400" dirty="0"/>
              <a:t>dos actividades que corresponden a dos períodos definidos: </a:t>
            </a:r>
            <a:endParaRPr lang="es-CO" sz="4400" dirty="0" smtClean="0"/>
          </a:p>
          <a:p>
            <a:pPr marL="0" indent="0">
              <a:buNone/>
            </a:pPr>
            <a:endParaRPr lang="es-CO" dirty="0" smtClean="0"/>
          </a:p>
          <a:p>
            <a:pPr marL="400050" lvl="1" indent="0">
              <a:buNone/>
            </a:pPr>
            <a:r>
              <a:rPr lang="es-CO" sz="4500" b="1" dirty="0" smtClean="0"/>
              <a:t>1</a:t>
            </a:r>
            <a:r>
              <a:rPr lang="es-CO" sz="3800" dirty="0" smtClean="0"/>
              <a:t>). </a:t>
            </a:r>
            <a:r>
              <a:rPr lang="es-CO" sz="3800" dirty="0">
                <a:solidFill>
                  <a:srgbClr val="FF0000"/>
                </a:solidFill>
              </a:rPr>
              <a:t>E</a:t>
            </a:r>
            <a:r>
              <a:rPr lang="es-CO" sz="3800" dirty="0" smtClean="0">
                <a:solidFill>
                  <a:srgbClr val="FF0000"/>
                </a:solidFill>
              </a:rPr>
              <a:t>l </a:t>
            </a:r>
            <a:r>
              <a:rPr lang="es-CO" sz="3800" dirty="0">
                <a:solidFill>
                  <a:srgbClr val="FF0000"/>
                </a:solidFill>
              </a:rPr>
              <a:t>primero va desde su ascensión hasta </a:t>
            </a:r>
            <a:r>
              <a:rPr lang="es-CO" sz="3800" dirty="0" smtClean="0">
                <a:solidFill>
                  <a:srgbClr val="FF0000"/>
                </a:solidFill>
              </a:rPr>
              <a:t>1844, en el lugar Santo. y</a:t>
            </a:r>
            <a:r>
              <a:rPr lang="es-CO" sz="3800" dirty="0" smtClean="0"/>
              <a:t> </a:t>
            </a:r>
          </a:p>
          <a:p>
            <a:pPr marL="400050" lvl="1" indent="0">
              <a:buNone/>
            </a:pPr>
            <a:r>
              <a:rPr lang="es-CO" sz="4500" b="1" dirty="0" smtClean="0"/>
              <a:t>2</a:t>
            </a:r>
            <a:r>
              <a:rPr lang="es-CO" sz="3800" dirty="0" smtClean="0"/>
              <a:t>). </a:t>
            </a:r>
            <a:r>
              <a:rPr lang="es-CO" sz="3800" dirty="0">
                <a:solidFill>
                  <a:srgbClr val="FF0000"/>
                </a:solidFill>
              </a:rPr>
              <a:t>E</a:t>
            </a:r>
            <a:r>
              <a:rPr lang="es-CO" sz="3800" dirty="0" smtClean="0">
                <a:solidFill>
                  <a:srgbClr val="FF0000"/>
                </a:solidFill>
              </a:rPr>
              <a:t>l </a:t>
            </a:r>
            <a:r>
              <a:rPr lang="es-CO" sz="3800" dirty="0">
                <a:solidFill>
                  <a:srgbClr val="FF0000"/>
                </a:solidFill>
              </a:rPr>
              <a:t>segundo, desde 1844 hasta su segunda venida en </a:t>
            </a:r>
            <a:r>
              <a:rPr lang="es-CO" sz="3800" dirty="0" smtClean="0">
                <a:solidFill>
                  <a:srgbClr val="FF0000"/>
                </a:solidFill>
              </a:rPr>
              <a:t>gloria, en el Lugar Santísimo. La </a:t>
            </a:r>
            <a:r>
              <a:rPr lang="es-CO" sz="3800" dirty="0">
                <a:solidFill>
                  <a:srgbClr val="FF0000"/>
                </a:solidFill>
              </a:rPr>
              <a:t>idea de dos actividades distintas en la obra de Cristo desde su ascensión queda claramente expresada en el siguiente párrafo:</a:t>
            </a:r>
            <a:br>
              <a:rPr lang="es-CO" sz="3800" dirty="0">
                <a:solidFill>
                  <a:srgbClr val="FF0000"/>
                </a:solidFill>
              </a:rPr>
            </a:br>
            <a:r>
              <a:rPr lang="es-CO" dirty="0"/>
              <a:t/>
            </a:r>
            <a:br>
              <a:rPr lang="es-CO" dirty="0"/>
            </a:br>
            <a:r>
              <a:rPr lang="es-CO" sz="4400" dirty="0"/>
              <a:t>"Después de su ascensión, nuestro Salvador iba a principiar su obra como Sumo Sacerdote... Como el ministerio de Cristo iba a consistir en dos grandes divisiones, ocupando cada una su período de tiempo y teniendo un sitio distinto en el Santuario celestial, asimismo el culto simbólico consistía en el servicio diario y el anual, y a cada uno de ellos se dedicaba una sección del Tabernáculo</a:t>
            </a:r>
            <a:r>
              <a:rPr lang="es-CO" sz="4400" dirty="0" smtClean="0"/>
              <a:t>". </a:t>
            </a:r>
            <a:r>
              <a:rPr lang="es-CO" sz="4400" dirty="0" smtClean="0">
                <a:solidFill>
                  <a:srgbClr val="FF0000"/>
                </a:solidFill>
              </a:rPr>
              <a:t>(Consejos para la iglesia p633).</a:t>
            </a:r>
            <a:endParaRPr lang="es-CO" sz="4400" dirty="0">
              <a:solidFill>
                <a:srgbClr val="FF0000"/>
              </a:solidFill>
            </a:endParaRPr>
          </a:p>
        </p:txBody>
      </p:sp>
    </p:spTree>
    <p:extLst>
      <p:ext uri="{BB962C8B-B14F-4D97-AF65-F5344CB8AC3E}">
        <p14:creationId xmlns:p14="http://schemas.microsoft.com/office/powerpoint/2010/main" val="2832740484"/>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perspectiveRelaxedModerately"/>
            <a:lightRig rig="threePt" dir="t"/>
          </a:scene3d>
          <a:sp3d>
            <a:bevelT w="165100" prst="coolSlant"/>
          </a:sp3d>
        </p:spPr>
        <p:txBody>
          <a:bodyPr>
            <a:normAutofit/>
          </a:bodyPr>
          <a:lstStyle/>
          <a:p>
            <a:r>
              <a:rPr lang="es-CO" sz="4800" b="1" dirty="0"/>
              <a:t>Desde la ascensión hasta 1844</a:t>
            </a:r>
          </a:p>
        </p:txBody>
      </p:sp>
      <p:sp>
        <p:nvSpPr>
          <p:cNvPr id="3" name="2 Marcador de contenido"/>
          <p:cNvSpPr>
            <a:spLocks noGrp="1"/>
          </p:cNvSpPr>
          <p:nvPr>
            <p:ph idx="1"/>
          </p:nvPr>
        </p:nvSpPr>
        <p:spPr>
          <a:xfrm>
            <a:off x="457200" y="1600200"/>
            <a:ext cx="8229600" cy="1612776"/>
          </a:xfrm>
          <a:scene3d>
            <a:camera prst="perspectiveRight"/>
            <a:lightRig rig="threePt" dir="t"/>
          </a:scene3d>
        </p:spPr>
        <p:txBody>
          <a:bodyPr>
            <a:normAutofit fontScale="77500" lnSpcReduction="20000"/>
          </a:bodyPr>
          <a:lstStyle/>
          <a:p>
            <a:pPr marL="0" indent="0" algn="ctr">
              <a:buNone/>
            </a:pPr>
            <a:r>
              <a:rPr lang="es-CO" dirty="0" smtClean="0"/>
              <a:t>La </a:t>
            </a:r>
            <a:r>
              <a:rPr lang="es-CO" dirty="0"/>
              <a:t>obra de Cristo durante este período estaba representada por el servicio diario en el Santuario terrenal. Es decir que durante todo este tiempo, Cristo estuvo ofreciendo ante el Padre "</a:t>
            </a:r>
            <a:r>
              <a:rPr lang="es-CO" dirty="0">
                <a:latin typeface="Agency FB" pitchFamily="34" charset="0"/>
              </a:rPr>
              <a:t>su sangre en beneficio de los creyentes arrepentidos</a:t>
            </a:r>
            <a:r>
              <a:rPr lang="es-CO" dirty="0"/>
              <a:t>".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068960"/>
            <a:ext cx="2376264" cy="175245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55776" y="3068961"/>
            <a:ext cx="3960440" cy="1938992"/>
          </a:xfrm>
          <a:prstGeom prst="rect">
            <a:avLst/>
          </a:prstGeom>
        </p:spPr>
        <p:txBody>
          <a:bodyPr wrap="square">
            <a:spAutoFit/>
          </a:bodyPr>
          <a:lstStyle/>
          <a:p>
            <a:pPr algn="ctr"/>
            <a:r>
              <a:rPr lang="es-CO" sz="2000" dirty="0"/>
              <a:t>Cristo estuvo aplicando sus méritos a todos los que se arrepentían con el objeto de perdonarles los pecados y librarlos de sus culpas. Era ésta una obra de perdonar y liberar a los pecadores. </a:t>
            </a:r>
          </a:p>
        </p:txBody>
      </p:sp>
      <p:sp>
        <p:nvSpPr>
          <p:cNvPr id="5" name="4 Rectángulo"/>
          <p:cNvSpPr/>
          <p:nvPr/>
        </p:nvSpPr>
        <p:spPr>
          <a:xfrm>
            <a:off x="467544" y="5229200"/>
            <a:ext cx="8136904"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El perdón se producía y se produce por los méritos del sacrificio de </a:t>
            </a:r>
            <a:r>
              <a:rPr lang="es-CO" sz="2400" dirty="0" smtClean="0"/>
              <a:t>Cristo, </a:t>
            </a:r>
            <a:r>
              <a:rPr lang="es-CO" sz="2400" dirty="0"/>
              <a:t>y la liberación del pecado se producía y se produce por transferencia de los pecados del pecador a Cristo. </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068961"/>
            <a:ext cx="2232248" cy="175245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1541265"/>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268761"/>
            <a:ext cx="8229600" cy="4536504"/>
          </a:xfrm>
          <a:solidFill>
            <a:schemeClr val="accent4">
              <a:lumMod val="40000"/>
              <a:lumOff val="60000"/>
            </a:schemeClr>
          </a:solidFill>
          <a:scene3d>
            <a:camera prst="perspectiveLeft"/>
            <a:lightRig rig="threePt" dir="t"/>
          </a:scene3d>
          <a:sp3d>
            <a:bevelT w="165100" prst="coolSlant"/>
          </a:sp3d>
        </p:spPr>
        <p:txBody>
          <a:bodyPr/>
          <a:lstStyle/>
          <a:p>
            <a:pPr marL="0" indent="0" algn="ctr">
              <a:buNone/>
            </a:pPr>
            <a:r>
              <a:rPr lang="es-CO" dirty="0"/>
              <a:t>Todo esto ocurre en el plano del individuo y de la práctica, pero no en el plano de Dios y de la legalidad. </a:t>
            </a:r>
            <a:endParaRPr lang="es-CO" dirty="0" smtClean="0"/>
          </a:p>
          <a:p>
            <a:pPr marL="0" indent="0" algn="ctr">
              <a:buNone/>
            </a:pPr>
            <a:r>
              <a:rPr lang="es-CO" dirty="0" smtClean="0"/>
              <a:t>En </a:t>
            </a:r>
            <a:r>
              <a:rPr lang="es-CO" dirty="0"/>
              <a:t>este último plano hay todavía una obra que hacer, pues "</a:t>
            </a:r>
            <a:r>
              <a:rPr lang="es-CO" dirty="0">
                <a:latin typeface="Agency FB" pitchFamily="34" charset="0"/>
              </a:rPr>
              <a:t>aunque la sangre de Cristo habría de librar al pecador arrepentido de la condenación de la ley, no había de anular el pecado; éste queda registrado en el Santuario hasta la expiación final</a:t>
            </a:r>
            <a:r>
              <a:rPr lang="es-CO" dirty="0" smtClean="0"/>
              <a:t>". </a:t>
            </a:r>
            <a:r>
              <a:rPr lang="es-CO" dirty="0" smtClean="0">
                <a:solidFill>
                  <a:srgbClr val="FF0000"/>
                </a:solidFill>
              </a:rPr>
              <a:t>(Consejos para la iglesia p 634).</a:t>
            </a:r>
            <a:endParaRPr lang="es-CO" dirty="0">
              <a:solidFill>
                <a:srgbClr val="FF0000"/>
              </a:solidFill>
            </a:endParaRPr>
          </a:p>
          <a:p>
            <a:endParaRPr lang="es-CO" dirty="0"/>
          </a:p>
        </p:txBody>
      </p:sp>
    </p:spTree>
    <p:extLst>
      <p:ext uri="{BB962C8B-B14F-4D97-AF65-F5344CB8AC3E}">
        <p14:creationId xmlns:p14="http://schemas.microsoft.com/office/powerpoint/2010/main" val="803205150"/>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a:scene3d>
            <a:camera prst="perspectiveLeft"/>
            <a:lightRig rig="threePt" dir="t"/>
          </a:scene3d>
          <a:sp3d>
            <a:bevelT w="165100" prst="coolSlant"/>
          </a:sp3d>
        </p:spPr>
        <p:txBody>
          <a:bodyPr>
            <a:normAutofit fontScale="85000" lnSpcReduction="20000"/>
          </a:bodyPr>
          <a:lstStyle/>
          <a:p>
            <a:r>
              <a:rPr lang="es-CO" dirty="0"/>
              <a:t>Después de ascender al cielo, Cristo entró al </a:t>
            </a:r>
            <a:r>
              <a:rPr lang="es-CO" u="sng" dirty="0"/>
              <a:t>Lugar Santísimo </a:t>
            </a:r>
            <a:r>
              <a:rPr lang="es-CO" dirty="0"/>
              <a:t>del Santuario celestial </a:t>
            </a:r>
            <a:r>
              <a:rPr lang="es-CO" dirty="0">
                <a:solidFill>
                  <a:srgbClr val="FF0000"/>
                </a:solidFill>
              </a:rPr>
              <a:t>(Heb. 9:12</a:t>
            </a:r>
            <a:r>
              <a:rPr lang="es-CO" dirty="0" smtClean="0">
                <a:solidFill>
                  <a:srgbClr val="FF0000"/>
                </a:solidFill>
              </a:rPr>
              <a:t>).</a:t>
            </a:r>
          </a:p>
          <a:p>
            <a:pPr lvl="1"/>
            <a:endParaRPr lang="es-CO" sz="3400" b="1" dirty="0" smtClean="0"/>
          </a:p>
          <a:p>
            <a:pPr lvl="1"/>
            <a:r>
              <a:rPr lang="es-CO" sz="3400" b="1" dirty="0" smtClean="0"/>
              <a:t>1). </a:t>
            </a:r>
            <a:r>
              <a:rPr lang="es-CO" dirty="0"/>
              <a:t>P</a:t>
            </a:r>
            <a:r>
              <a:rPr lang="es-CO" dirty="0" smtClean="0"/>
              <a:t>ara </a:t>
            </a:r>
            <a:r>
              <a:rPr lang="es-CO" dirty="0"/>
              <a:t>ser entronizado </a:t>
            </a:r>
            <a:r>
              <a:rPr lang="es-CO" dirty="0">
                <a:solidFill>
                  <a:srgbClr val="FF0000"/>
                </a:solidFill>
              </a:rPr>
              <a:t>(Apoc. 3:21) </a:t>
            </a:r>
            <a:r>
              <a:rPr lang="es-CO" dirty="0"/>
              <a:t>y </a:t>
            </a:r>
            <a:endParaRPr lang="es-CO" dirty="0" smtClean="0"/>
          </a:p>
          <a:p>
            <a:pPr lvl="1"/>
            <a:r>
              <a:rPr lang="es-CO" sz="3400" b="1" dirty="0" smtClean="0"/>
              <a:t>2). </a:t>
            </a:r>
            <a:r>
              <a:rPr lang="es-CO" dirty="0"/>
              <a:t>P</a:t>
            </a:r>
            <a:r>
              <a:rPr lang="es-CO" dirty="0" smtClean="0"/>
              <a:t>ara </a:t>
            </a:r>
            <a:r>
              <a:rPr lang="es-CO" dirty="0"/>
              <a:t>inaugurar su ministerio o dedicar el Santuario del modo como Aarón entró en el Lugar Santísimo del Santuario terrenal cuando lo dedicó e inició los servicios en él </a:t>
            </a:r>
            <a:r>
              <a:rPr lang="es-CO" dirty="0">
                <a:solidFill>
                  <a:srgbClr val="FF0000"/>
                </a:solidFill>
              </a:rPr>
              <a:t>(Lev. 9: 8-22). </a:t>
            </a:r>
            <a:endParaRPr lang="es-CO" dirty="0" smtClean="0">
              <a:solidFill>
                <a:srgbClr val="FF0000"/>
              </a:solidFill>
            </a:endParaRPr>
          </a:p>
          <a:p>
            <a:endParaRPr lang="es-CO" dirty="0"/>
          </a:p>
          <a:p>
            <a:r>
              <a:rPr lang="es-CO" dirty="0" smtClean="0"/>
              <a:t>Después </a:t>
            </a:r>
            <a:r>
              <a:rPr lang="es-CO" dirty="0"/>
              <a:t>continuó su trabajo normal en el </a:t>
            </a:r>
            <a:r>
              <a:rPr lang="es-CO" u="sng" dirty="0"/>
              <a:t>primer compartimiento</a:t>
            </a:r>
            <a:r>
              <a:rPr lang="es-CO" dirty="0"/>
              <a:t>. Este ministerio </a:t>
            </a:r>
            <a:r>
              <a:rPr lang="es-CO" dirty="0" smtClean="0"/>
              <a:t>consiste:</a:t>
            </a:r>
          </a:p>
          <a:p>
            <a:pPr lvl="1"/>
            <a:endParaRPr lang="es-CO" dirty="0" smtClean="0"/>
          </a:p>
          <a:p>
            <a:pPr lvl="1"/>
            <a:r>
              <a:rPr lang="es-CO" sz="3300" b="1" dirty="0" smtClean="0"/>
              <a:t>1). </a:t>
            </a:r>
            <a:r>
              <a:rPr lang="es-CO" dirty="0"/>
              <a:t>E</a:t>
            </a:r>
            <a:r>
              <a:rPr lang="es-CO" dirty="0" smtClean="0"/>
              <a:t>n </a:t>
            </a:r>
            <a:r>
              <a:rPr lang="es-CO" dirty="0"/>
              <a:t>sostener su iglesia </a:t>
            </a:r>
            <a:r>
              <a:rPr lang="es-CO" dirty="0">
                <a:solidFill>
                  <a:srgbClr val="FF0000"/>
                </a:solidFill>
              </a:rPr>
              <a:t>(Apoc. </a:t>
            </a:r>
            <a:r>
              <a:rPr lang="es-CO" dirty="0" smtClean="0">
                <a:solidFill>
                  <a:srgbClr val="FF0000"/>
                </a:solidFill>
              </a:rPr>
              <a:t>l:12,13)</a:t>
            </a:r>
            <a:r>
              <a:rPr lang="es-CO" dirty="0" smtClean="0"/>
              <a:t>.</a:t>
            </a:r>
          </a:p>
          <a:p>
            <a:pPr lvl="1"/>
            <a:r>
              <a:rPr lang="es-CO" sz="3300" b="1" dirty="0" smtClean="0"/>
              <a:t>2). </a:t>
            </a:r>
            <a:r>
              <a:rPr lang="es-CO" dirty="0"/>
              <a:t>E</a:t>
            </a:r>
            <a:r>
              <a:rPr lang="es-CO" dirty="0" smtClean="0"/>
              <a:t>nviar </a:t>
            </a:r>
            <a:r>
              <a:rPr lang="es-CO" dirty="0"/>
              <a:t>su Espíritu </a:t>
            </a:r>
            <a:r>
              <a:rPr lang="es-CO" dirty="0">
                <a:solidFill>
                  <a:srgbClr val="FF0000"/>
                </a:solidFill>
              </a:rPr>
              <a:t>(Apoc. 4:5; </a:t>
            </a:r>
            <a:r>
              <a:rPr lang="es-CO" dirty="0" smtClean="0">
                <a:solidFill>
                  <a:srgbClr val="FF0000"/>
                </a:solidFill>
              </a:rPr>
              <a:t>5:6),</a:t>
            </a:r>
            <a:r>
              <a:rPr lang="es-CO" dirty="0" smtClean="0"/>
              <a:t>y</a:t>
            </a:r>
          </a:p>
          <a:p>
            <a:pPr lvl="1"/>
            <a:r>
              <a:rPr lang="es-CO" sz="3100" b="1" dirty="0" smtClean="0"/>
              <a:t>3). </a:t>
            </a:r>
            <a:r>
              <a:rPr lang="es-CO" dirty="0"/>
              <a:t> </a:t>
            </a:r>
            <a:r>
              <a:rPr lang="es-CO" dirty="0" smtClean="0"/>
              <a:t>Interceder </a:t>
            </a:r>
            <a:r>
              <a:rPr lang="es-CO" dirty="0"/>
              <a:t>en favor de los pecadores </a:t>
            </a:r>
            <a:r>
              <a:rPr lang="es-CO" dirty="0">
                <a:solidFill>
                  <a:srgbClr val="FF0000"/>
                </a:solidFill>
              </a:rPr>
              <a:t>(Apoc. 8:3-5).</a:t>
            </a:r>
          </a:p>
          <a:p>
            <a:endParaRPr lang="es-CO" dirty="0"/>
          </a:p>
        </p:txBody>
      </p:sp>
    </p:spTree>
    <p:extLst>
      <p:ext uri="{BB962C8B-B14F-4D97-AF65-F5344CB8AC3E}">
        <p14:creationId xmlns:p14="http://schemas.microsoft.com/office/powerpoint/2010/main" val="19551507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isometricOffAxis1Right"/>
            <a:lightRig rig="threePt" dir="t"/>
          </a:scene3d>
          <a:sp3d>
            <a:bevelT w="165100" prst="coolSlant"/>
          </a:sp3d>
        </p:spPr>
        <p:txBody>
          <a:bodyPr>
            <a:noAutofit/>
          </a:bodyPr>
          <a:lstStyle/>
          <a:p>
            <a:r>
              <a:rPr lang="es-CO" sz="3600" b="1" i="1" dirty="0"/>
              <a:t>De 1844 hasta la segunda venida de Cristo</a:t>
            </a:r>
          </a:p>
        </p:txBody>
      </p:sp>
      <p:sp>
        <p:nvSpPr>
          <p:cNvPr id="3" name="2 Marcador de contenido"/>
          <p:cNvSpPr>
            <a:spLocks noGrp="1"/>
          </p:cNvSpPr>
          <p:nvPr>
            <p:ph idx="1"/>
          </p:nvPr>
        </p:nvSpPr>
        <p:spPr>
          <a:xfrm>
            <a:off x="457200" y="1600200"/>
            <a:ext cx="8435280" cy="5069160"/>
          </a:xfrm>
          <a:solidFill>
            <a:schemeClr val="accent4">
              <a:lumMod val="20000"/>
              <a:lumOff val="80000"/>
            </a:schemeClr>
          </a:solidFill>
          <a:scene3d>
            <a:camera prst="isometricOffAxis1Right"/>
            <a:lightRig rig="threePt" dir="t"/>
          </a:scene3d>
          <a:sp3d>
            <a:bevelT w="165100" prst="coolSlant"/>
          </a:sp3d>
        </p:spPr>
        <p:txBody>
          <a:bodyPr>
            <a:normAutofit fontScale="70000" lnSpcReduction="20000"/>
          </a:bodyPr>
          <a:lstStyle/>
          <a:p>
            <a:pPr marL="514350" indent="-457200"/>
            <a:r>
              <a:rPr lang="es-CO" dirty="0" smtClean="0"/>
              <a:t>La </a:t>
            </a:r>
            <a:r>
              <a:rPr lang="es-CO" dirty="0"/>
              <a:t>obra de Cristo desde 1844 estaba representada en el Santuario levítico por el servicio anual que se realizaba en el Lugar </a:t>
            </a:r>
            <a:r>
              <a:rPr lang="es-CO" dirty="0" smtClean="0"/>
              <a:t>Santísimo.</a:t>
            </a:r>
          </a:p>
          <a:p>
            <a:pPr marL="57150" indent="0">
              <a:buNone/>
            </a:pPr>
            <a:r>
              <a:rPr lang="es-CO" sz="4200" b="1" dirty="0" smtClean="0"/>
              <a:t>1). </a:t>
            </a:r>
            <a:r>
              <a:rPr lang="es-CO" sz="4600" b="1" u="sng" dirty="0" smtClean="0"/>
              <a:t>Intercesión para perdonar</a:t>
            </a:r>
            <a:r>
              <a:rPr lang="es-CO" sz="4000" dirty="0" smtClean="0"/>
              <a:t>. </a:t>
            </a:r>
          </a:p>
          <a:p>
            <a:pPr marL="457200" lvl="1" indent="0">
              <a:buNone/>
            </a:pPr>
            <a:r>
              <a:rPr lang="es-CO" sz="3400" dirty="0" smtClean="0"/>
              <a:t>Es verdad que en 1844 Cristo entró en el Lugar Santísimo para iniciar la segunda parte de su ministerio en favor de los pecadores, es decir, el acto de borrar los pecados de los registros celestiales; pero esto no implica que Cristo haya abandonado su obra de perdón y liberación de los pecadores. Por el contrario, así como en el día de la expiación el continuo sacrificio no cesaba, tampoco durante el juicio investigador cesa Cristo su obra de perdonar los pecados. </a:t>
            </a:r>
            <a:r>
              <a:rPr lang="es-CO" sz="3400" dirty="0" smtClean="0">
                <a:solidFill>
                  <a:srgbClr val="FF0000"/>
                </a:solidFill>
              </a:rPr>
              <a:t>Sólo que desde 1844 Cristo agregó al acto de perdonar los pecados el acto de borrarlos de los registros</a:t>
            </a:r>
            <a:r>
              <a:rPr lang="es-CO" sz="3400" dirty="0" smtClean="0"/>
              <a:t>. Esta idea aparece claramente expresada en el siguiente párrafo:</a:t>
            </a:r>
            <a:br>
              <a:rPr lang="es-CO" sz="3400" dirty="0" smtClean="0"/>
            </a:br>
            <a:endParaRPr lang="es-CO" sz="3400" dirty="0"/>
          </a:p>
        </p:txBody>
      </p:sp>
    </p:spTree>
    <p:extLst>
      <p:ext uri="{BB962C8B-B14F-4D97-AF65-F5344CB8AC3E}">
        <p14:creationId xmlns:p14="http://schemas.microsoft.com/office/powerpoint/2010/main" val="251241224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20000"/>
              <a:lumOff val="80000"/>
            </a:schemeClr>
          </a:solidFill>
          <a:scene3d>
            <a:camera prst="perspectiveBelow"/>
            <a:lightRig rig="threePt" dir="t"/>
          </a:scene3d>
          <a:sp3d>
            <a:bevelT w="165100" prst="coolSlant"/>
          </a:sp3d>
        </p:spPr>
        <p:txBody>
          <a:bodyPr>
            <a:normAutofit fontScale="77500" lnSpcReduction="20000"/>
          </a:bodyPr>
          <a:lstStyle/>
          <a:p>
            <a:pPr marL="57150" indent="0">
              <a:buNone/>
            </a:pPr>
            <a:r>
              <a:rPr lang="es-CO" dirty="0"/>
              <a:t>"Cuando el sumo sacerdote del servicio típico dejaba el Lugar Santo en el día de la expiación, entraba delante de Dios para presentar la sangre de la ofrenda por el pecado en favor de todo Israel, de quienes se arrepentían verdaderamente de sus pecados. Así Cristo solamente ha completado una parte de su obra como nuestro Intercesor, para comenzar otra porción de, su obra, y él todavía presenta su sangre delante del Padre en favor de los pecadores</a:t>
            </a:r>
            <a:r>
              <a:rPr lang="es-CO" dirty="0" smtClean="0"/>
              <a:t>".</a:t>
            </a:r>
            <a:br>
              <a:rPr lang="es-CO" dirty="0" smtClean="0"/>
            </a:br>
            <a:r>
              <a:rPr lang="es-CO" dirty="0" smtClean="0"/>
              <a:t/>
            </a:r>
            <a:br>
              <a:rPr lang="es-CO" dirty="0" smtClean="0"/>
            </a:br>
            <a:r>
              <a:rPr lang="es-CO" sz="4600" b="1" dirty="0" smtClean="0"/>
              <a:t>2). </a:t>
            </a:r>
            <a:r>
              <a:rPr lang="es-CO" sz="4200" b="1" u="sng" dirty="0" smtClean="0"/>
              <a:t>Intercesión </a:t>
            </a:r>
            <a:r>
              <a:rPr lang="es-CO" sz="4200" b="1" u="sng" dirty="0"/>
              <a:t>para borrar</a:t>
            </a:r>
            <a:r>
              <a:rPr lang="es-CO" dirty="0"/>
              <a:t>. </a:t>
            </a:r>
            <a:endParaRPr lang="es-CO" dirty="0" smtClean="0"/>
          </a:p>
          <a:p>
            <a:pPr marL="457200" lvl="1" indent="0">
              <a:buNone/>
            </a:pPr>
            <a:r>
              <a:rPr lang="es-CO" sz="3100" dirty="0" smtClean="0"/>
              <a:t>Obra </a:t>
            </a:r>
            <a:r>
              <a:rPr lang="es-CO" sz="3100" dirty="0"/>
              <a:t>de juicio. El acto de borrar incluye necesariamente una obra de juicio </a:t>
            </a:r>
            <a:r>
              <a:rPr lang="es-CO" sz="3100" dirty="0">
                <a:solidFill>
                  <a:srgbClr val="FF0000"/>
                </a:solidFill>
              </a:rPr>
              <a:t>(Apoc. 5, 14, 15)</a:t>
            </a:r>
            <a:r>
              <a:rPr lang="es-CO" sz="3100" dirty="0"/>
              <a:t>, </a:t>
            </a:r>
            <a:r>
              <a:rPr lang="es-CO" sz="3100" u="sng" dirty="0"/>
              <a:t>pues debe determinarse quién o qué será borrado y quién o qué no será borrado</a:t>
            </a:r>
            <a:r>
              <a:rPr lang="es-CO" sz="3100" dirty="0"/>
              <a:t>. </a:t>
            </a:r>
            <a:endParaRPr lang="es-CO" sz="3100" dirty="0" smtClean="0"/>
          </a:p>
          <a:p>
            <a:pPr marL="457200" lvl="1" indent="0">
              <a:buNone/>
            </a:pPr>
            <a:endParaRPr lang="es-CO" sz="3100" dirty="0"/>
          </a:p>
          <a:p>
            <a:pPr marL="457200" lvl="1" indent="0">
              <a:buNone/>
            </a:pPr>
            <a:r>
              <a:rPr lang="es-CO" sz="3100" dirty="0" smtClean="0"/>
              <a:t>Con </a:t>
            </a:r>
            <a:r>
              <a:rPr lang="es-CO" sz="3100" dirty="0"/>
              <a:t>esto ya estamos diciendo qué es lo que se borra: </a:t>
            </a:r>
            <a:r>
              <a:rPr lang="es-CO" sz="3100" u="sng" dirty="0"/>
              <a:t>nombres del libro de la vida y pecados del libro de memorias</a:t>
            </a:r>
            <a:r>
              <a:rPr lang="es-CO" sz="3100" dirty="0" smtClean="0"/>
              <a:t>. Ver más adelante:</a:t>
            </a:r>
            <a:endParaRPr lang="es-CO" sz="3100" dirty="0"/>
          </a:p>
        </p:txBody>
      </p:sp>
    </p:spTree>
    <p:extLst>
      <p:ext uri="{BB962C8B-B14F-4D97-AF65-F5344CB8AC3E}">
        <p14:creationId xmlns:p14="http://schemas.microsoft.com/office/powerpoint/2010/main" val="4406423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20000"/>
              <a:lumOff val="80000"/>
            </a:schemeClr>
          </a:solidFill>
          <a:effectLst>
            <a:glow rad="101600">
              <a:schemeClr val="tx1">
                <a:alpha val="60000"/>
              </a:schemeClr>
            </a:glow>
          </a:effectLst>
          <a:scene3d>
            <a:camera prst="perspectiveRelaxedModerately"/>
            <a:lightRig rig="threePt" dir="t"/>
          </a:scene3d>
        </p:spPr>
        <p:txBody>
          <a:bodyPr>
            <a:normAutofit fontScale="77500" lnSpcReduction="20000"/>
          </a:bodyPr>
          <a:lstStyle/>
          <a:p>
            <a:r>
              <a:rPr lang="es-CO" dirty="0"/>
              <a:t>Los nombres que se borran del libro de la vida son los de aquellos que, habiendo primero aceptado a Cristo, luego pecaron y se apartaron de él negándolo como sacrificio expiatorio. </a:t>
            </a:r>
            <a:endParaRPr lang="es-CO" dirty="0" smtClean="0"/>
          </a:p>
          <a:p>
            <a:pPr lvl="1"/>
            <a:endParaRPr lang="es-CO" dirty="0" smtClean="0"/>
          </a:p>
          <a:p>
            <a:pPr lvl="1"/>
            <a:r>
              <a:rPr lang="es-CO" dirty="0" smtClean="0"/>
              <a:t>En </a:t>
            </a:r>
            <a:r>
              <a:rPr lang="es-CO" b="1" dirty="0">
                <a:solidFill>
                  <a:srgbClr val="FF0000"/>
                </a:solidFill>
              </a:rPr>
              <a:t>Éxodo 32:33 </a:t>
            </a:r>
            <a:r>
              <a:rPr lang="es-CO" dirty="0"/>
              <a:t>Dios le dice a Moisés: "</a:t>
            </a:r>
            <a:r>
              <a:rPr lang="es-CO" dirty="0">
                <a:latin typeface="Agency FB" pitchFamily="34" charset="0"/>
              </a:rPr>
              <a:t>Al que pecare contra mí, a éste raeré yo de mi libro</a:t>
            </a:r>
            <a:r>
              <a:rPr lang="es-CO" dirty="0"/>
              <a:t>". </a:t>
            </a:r>
            <a:endParaRPr lang="es-CO" dirty="0" smtClean="0"/>
          </a:p>
          <a:p>
            <a:pPr lvl="1"/>
            <a:r>
              <a:rPr lang="es-CO" dirty="0" smtClean="0"/>
              <a:t>Y </a:t>
            </a:r>
            <a:r>
              <a:rPr lang="es-CO" dirty="0"/>
              <a:t>en </a:t>
            </a:r>
            <a:r>
              <a:rPr lang="es-CO" dirty="0">
                <a:solidFill>
                  <a:srgbClr val="FF0000"/>
                </a:solidFill>
              </a:rPr>
              <a:t>Apocalipsis 3:5 </a:t>
            </a:r>
            <a:r>
              <a:rPr lang="es-CO" dirty="0"/>
              <a:t>se lee: "</a:t>
            </a:r>
            <a:r>
              <a:rPr lang="es-CO" dirty="0">
                <a:latin typeface="Agency FB" pitchFamily="34" charset="0"/>
              </a:rPr>
              <a:t>El que venciere será vestido de vestiduras blancas y no borraré su nombre del libro de la vida</a:t>
            </a:r>
            <a:r>
              <a:rPr lang="es-CO" dirty="0"/>
              <a:t>". </a:t>
            </a:r>
            <a:endParaRPr lang="es-CO" dirty="0" smtClean="0"/>
          </a:p>
          <a:p>
            <a:endParaRPr lang="es-CO" dirty="0"/>
          </a:p>
          <a:p>
            <a:r>
              <a:rPr lang="es-CO" dirty="0" smtClean="0"/>
              <a:t>Esto </a:t>
            </a:r>
            <a:r>
              <a:rPr lang="es-CO" dirty="0"/>
              <a:t>implica que el que no venciere será borrado del libro de la vida. </a:t>
            </a:r>
            <a:r>
              <a:rPr lang="es-CO" dirty="0">
                <a:solidFill>
                  <a:srgbClr val="FF0000"/>
                </a:solidFill>
              </a:rPr>
              <a:t>En todo caso, para determinar quiénes han ganado la victoria por los méritos de la sangre de Cristo y quiénes no la han ganado, se necesita un proceso de juicio</a:t>
            </a:r>
            <a:r>
              <a:rPr lang="es-CO" dirty="0"/>
              <a:t>: éste es el juicio investigador. </a:t>
            </a:r>
            <a:r>
              <a:rPr lang="es-CO" dirty="0">
                <a:solidFill>
                  <a:srgbClr val="FF0000"/>
                </a:solidFill>
              </a:rPr>
              <a:t>En este juicio Cristo borra nombres del libro de la </a:t>
            </a:r>
            <a:r>
              <a:rPr lang="es-CO" dirty="0" smtClean="0">
                <a:solidFill>
                  <a:srgbClr val="FF0000"/>
                </a:solidFill>
              </a:rPr>
              <a:t>vida, </a:t>
            </a:r>
            <a:r>
              <a:rPr lang="es-CO" u="sng" dirty="0" smtClean="0"/>
              <a:t>(de los que NO permanecieron fieles a Cristo</a:t>
            </a:r>
            <a:r>
              <a:rPr lang="es-CO" dirty="0" smtClean="0"/>
              <a:t>)</a:t>
            </a:r>
            <a:r>
              <a:rPr lang="es-CO" dirty="0" smtClean="0">
                <a:solidFill>
                  <a:srgbClr val="FF0000"/>
                </a:solidFill>
              </a:rPr>
              <a:t>,  </a:t>
            </a:r>
            <a:r>
              <a:rPr lang="es-CO" dirty="0">
                <a:solidFill>
                  <a:srgbClr val="FF0000"/>
                </a:solidFill>
              </a:rPr>
              <a:t>y también pecados del libro de memorias</a:t>
            </a:r>
            <a:r>
              <a:rPr lang="es-CO" dirty="0" smtClean="0">
                <a:solidFill>
                  <a:srgbClr val="FF0000"/>
                </a:solidFill>
              </a:rPr>
              <a:t>. </a:t>
            </a:r>
            <a:r>
              <a:rPr lang="es-CO" dirty="0" smtClean="0"/>
              <a:t>(</a:t>
            </a:r>
            <a:r>
              <a:rPr lang="es-CO" u="sng" dirty="0" smtClean="0"/>
              <a:t>de los que se arrepintieron sinceramente</a:t>
            </a:r>
            <a:r>
              <a:rPr lang="es-CO" dirty="0" smtClean="0"/>
              <a:t>). </a:t>
            </a:r>
            <a:endParaRPr lang="es-CO" dirty="0"/>
          </a:p>
        </p:txBody>
      </p:sp>
    </p:spTree>
    <p:extLst>
      <p:ext uri="{BB962C8B-B14F-4D97-AF65-F5344CB8AC3E}">
        <p14:creationId xmlns:p14="http://schemas.microsoft.com/office/powerpoint/2010/main" val="988431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lumMod val="95000"/>
            </a:schemeClr>
          </a:solidFill>
          <a:effectLst>
            <a:glow rad="101600">
              <a:srgbClr val="C00000">
                <a:alpha val="60000"/>
              </a:srgbClr>
            </a:glow>
          </a:effectLst>
          <a:scene3d>
            <a:camera prst="isometricOffAxis2Left"/>
            <a:lightRig rig="threePt" dir="t"/>
          </a:scene3d>
          <a:sp3d>
            <a:bevelT w="165100" prst="coolSlant"/>
          </a:sp3d>
        </p:spPr>
        <p:txBody>
          <a:bodyPr>
            <a:normAutofit fontScale="85000" lnSpcReduction="20000"/>
          </a:bodyPr>
          <a:lstStyle/>
          <a:p>
            <a:r>
              <a:rPr lang="es-CO" dirty="0"/>
              <a:t>Los pecados borrados del libro de memorias son aquellos de los cuales sus autores se arrepintieron y recibieron el perdón por los méritos del sacrificio expiatorio de Cristo. </a:t>
            </a:r>
            <a:endParaRPr lang="es-CO" dirty="0" smtClean="0"/>
          </a:p>
          <a:p>
            <a:r>
              <a:rPr lang="es-CO" dirty="0" smtClean="0"/>
              <a:t>La </a:t>
            </a:r>
            <a:r>
              <a:rPr lang="es-CO" dirty="0"/>
              <a:t>Biblia tiene muchas referencias al hecho de que los pecados serán </a:t>
            </a:r>
            <a:r>
              <a:rPr lang="es-CO" dirty="0" smtClean="0"/>
              <a:t>borrados:</a:t>
            </a:r>
          </a:p>
          <a:p>
            <a:endParaRPr lang="es-CO" dirty="0"/>
          </a:p>
          <a:p>
            <a:pPr lvl="1"/>
            <a:r>
              <a:rPr lang="es-CO" dirty="0" smtClean="0"/>
              <a:t>En </a:t>
            </a:r>
            <a:r>
              <a:rPr lang="es-CO" b="1" dirty="0">
                <a:solidFill>
                  <a:srgbClr val="FF0000"/>
                </a:solidFill>
              </a:rPr>
              <a:t>Salmos 51:1 </a:t>
            </a:r>
            <a:r>
              <a:rPr lang="es-CO" dirty="0"/>
              <a:t>se lee: "</a:t>
            </a:r>
            <a:r>
              <a:rPr lang="es-CO" dirty="0">
                <a:latin typeface="Agency FB" pitchFamily="34" charset="0"/>
              </a:rPr>
              <a:t>Conforme a la multitud de tus piedades borra mis rebeliones</a:t>
            </a:r>
            <a:r>
              <a:rPr lang="es-CO" dirty="0"/>
              <a:t>", y en el </a:t>
            </a:r>
            <a:r>
              <a:rPr lang="es-CO" dirty="0">
                <a:solidFill>
                  <a:srgbClr val="FF0000"/>
                </a:solidFill>
              </a:rPr>
              <a:t>versículo 9 </a:t>
            </a:r>
            <a:r>
              <a:rPr lang="es-CO" dirty="0"/>
              <a:t>está la frase: "</a:t>
            </a:r>
            <a:r>
              <a:rPr lang="es-CO" dirty="0">
                <a:latin typeface="Agency FB" pitchFamily="34" charset="0"/>
              </a:rPr>
              <a:t>borra todas mis maldades</a:t>
            </a:r>
            <a:r>
              <a:rPr lang="es-CO" dirty="0" smtClean="0"/>
              <a:t>".</a:t>
            </a:r>
          </a:p>
          <a:p>
            <a:pPr lvl="1"/>
            <a:r>
              <a:rPr lang="es-CO" dirty="0" smtClean="0"/>
              <a:t> </a:t>
            </a:r>
            <a:r>
              <a:rPr lang="es-CO" dirty="0"/>
              <a:t>Nehemías ruega que Dios no cubra su iniquidad de los enemigos de su pueblo y agrega: "</a:t>
            </a:r>
            <a:r>
              <a:rPr lang="es-CO" dirty="0">
                <a:latin typeface="Agency FB" pitchFamily="34" charset="0"/>
              </a:rPr>
              <a:t>ni su pecado sea borrado delante de ti</a:t>
            </a:r>
            <a:r>
              <a:rPr lang="es-CO" dirty="0"/>
              <a:t>" </a:t>
            </a:r>
            <a:r>
              <a:rPr lang="es-CO" b="1" dirty="0">
                <a:solidFill>
                  <a:srgbClr val="FF0000"/>
                </a:solidFill>
              </a:rPr>
              <a:t>(Neh. 4: 5). </a:t>
            </a:r>
            <a:endParaRPr lang="es-CO" b="1" dirty="0" smtClean="0">
              <a:solidFill>
                <a:srgbClr val="FF0000"/>
              </a:solidFill>
            </a:endParaRPr>
          </a:p>
          <a:p>
            <a:pPr lvl="1"/>
            <a:r>
              <a:rPr lang="es-CO" dirty="0" smtClean="0"/>
              <a:t>En </a:t>
            </a:r>
            <a:r>
              <a:rPr lang="es-CO" b="1" dirty="0">
                <a:solidFill>
                  <a:srgbClr val="FF0000"/>
                </a:solidFill>
              </a:rPr>
              <a:t>Isaías 43: 25 </a:t>
            </a:r>
            <a:r>
              <a:rPr lang="es-CO" dirty="0"/>
              <a:t>Dios se presenta diciendo "</a:t>
            </a:r>
            <a:r>
              <a:rPr lang="es-CO" dirty="0">
                <a:latin typeface="Agency FB" pitchFamily="34" charset="0"/>
              </a:rPr>
              <a:t>yo soy el que borro tus transgresiones</a:t>
            </a:r>
            <a:r>
              <a:rPr lang="es-CO" dirty="0"/>
              <a:t>", y Pedro ruega a sus oyentes que se arrepientan "</a:t>
            </a:r>
            <a:r>
              <a:rPr lang="es-CO" dirty="0">
                <a:latin typeface="Agency FB" pitchFamily="34" charset="0"/>
              </a:rPr>
              <a:t>para que sean borrados vuestros pecados</a:t>
            </a:r>
            <a:r>
              <a:rPr lang="es-CO" dirty="0"/>
              <a:t>" </a:t>
            </a:r>
            <a:r>
              <a:rPr lang="es-CO" dirty="0">
                <a:solidFill>
                  <a:srgbClr val="FF0000"/>
                </a:solidFill>
              </a:rPr>
              <a:t>(Hech. 3:19</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23865697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1"/>
          </a:solidFill>
          <a:effectLst>
            <a:glow rad="101600">
              <a:srgbClr val="7030A0">
                <a:alpha val="60000"/>
              </a:srgbClr>
            </a:glow>
          </a:effectLst>
          <a:scene3d>
            <a:camera prst="isometricOffAxis1Right"/>
            <a:lightRig rig="threePt" dir="t"/>
          </a:scene3d>
          <a:sp3d>
            <a:bevelT w="165100" prst="coolSlant"/>
          </a:sp3d>
        </p:spPr>
        <p:txBody>
          <a:bodyPr>
            <a:normAutofit fontScale="55000" lnSpcReduction="20000"/>
          </a:bodyPr>
          <a:lstStyle/>
          <a:p>
            <a:r>
              <a:rPr lang="es-CO" sz="3800" dirty="0"/>
              <a:t>Según lo que hemos dicho hay una gran diferencia entre el acto de perdonar el pecado y el acto de borrar el pecado. </a:t>
            </a:r>
            <a:endParaRPr lang="es-CO" sz="3800" dirty="0" smtClean="0"/>
          </a:p>
          <a:p>
            <a:pPr marL="0" indent="0">
              <a:buNone/>
            </a:pPr>
            <a:endParaRPr lang="es-CO" dirty="0" smtClean="0"/>
          </a:p>
          <a:p>
            <a:pPr marL="800100" lvl="2" indent="0">
              <a:buNone/>
            </a:pPr>
            <a:r>
              <a:rPr lang="es-CO" sz="5100" b="1" dirty="0" smtClean="0"/>
              <a:t>1</a:t>
            </a:r>
            <a:r>
              <a:rPr lang="es-CO" sz="3800" dirty="0" smtClean="0"/>
              <a:t>). </a:t>
            </a:r>
            <a:r>
              <a:rPr lang="es-CO" sz="3800" b="1" dirty="0" smtClean="0">
                <a:solidFill>
                  <a:srgbClr val="FF0000"/>
                </a:solidFill>
              </a:rPr>
              <a:t>El </a:t>
            </a:r>
            <a:r>
              <a:rPr lang="es-CO" sz="3800" b="1" dirty="0">
                <a:solidFill>
                  <a:srgbClr val="FF0000"/>
                </a:solidFill>
              </a:rPr>
              <a:t>perdón es algo que puede ser conocido y experimentado por una fe viva en el Señor y elimina el </a:t>
            </a:r>
            <a:r>
              <a:rPr lang="es-CO" sz="3800" b="1" dirty="0" smtClean="0">
                <a:solidFill>
                  <a:srgbClr val="FF0000"/>
                </a:solidFill>
              </a:rPr>
              <a:t>pecado, </a:t>
            </a:r>
            <a:r>
              <a:rPr lang="es-CO" sz="3800" b="1" dirty="0">
                <a:solidFill>
                  <a:srgbClr val="FF0000"/>
                </a:solidFill>
              </a:rPr>
              <a:t>de la vida del pecador. </a:t>
            </a:r>
            <a:r>
              <a:rPr lang="es-CO" sz="3800" b="1" dirty="0" smtClean="0">
                <a:solidFill>
                  <a:srgbClr val="FF0000"/>
                </a:solidFill>
              </a:rPr>
              <a:t>Equivale a un cambio en la vida.</a:t>
            </a:r>
          </a:p>
          <a:p>
            <a:pPr marL="800100" lvl="2" indent="0">
              <a:buNone/>
            </a:pPr>
            <a:r>
              <a:rPr lang="es-CO" sz="5100" b="1" dirty="0" smtClean="0"/>
              <a:t>2</a:t>
            </a:r>
            <a:r>
              <a:rPr lang="es-CO" sz="3800" dirty="0" smtClean="0"/>
              <a:t>). </a:t>
            </a:r>
            <a:r>
              <a:rPr lang="es-CO" sz="3800" b="1" dirty="0" smtClean="0">
                <a:solidFill>
                  <a:srgbClr val="FF0000"/>
                </a:solidFill>
              </a:rPr>
              <a:t>El </a:t>
            </a:r>
            <a:r>
              <a:rPr lang="es-CO" sz="3800" b="1" dirty="0">
                <a:solidFill>
                  <a:srgbClr val="FF0000"/>
                </a:solidFill>
              </a:rPr>
              <a:t>acto de borrar el pecado es un proceso legal que elimina el pecado de su registro y que conduce a la eliminación final del pecado en </a:t>
            </a:r>
            <a:r>
              <a:rPr lang="es-CO" sz="3800" b="1" dirty="0" smtClean="0">
                <a:solidFill>
                  <a:srgbClr val="FF0000"/>
                </a:solidFill>
              </a:rPr>
              <a:t>sí.</a:t>
            </a:r>
            <a:endParaRPr lang="es-CO" sz="3800" b="1" dirty="0">
              <a:solidFill>
                <a:srgbClr val="FF0000"/>
              </a:solidFill>
            </a:endParaRPr>
          </a:p>
          <a:p>
            <a:pPr marL="0" indent="0">
              <a:buNone/>
            </a:pPr>
            <a:endParaRPr lang="es-CO" dirty="0"/>
          </a:p>
          <a:p>
            <a:pPr marL="0" indent="0">
              <a:buNone/>
            </a:pPr>
            <a:r>
              <a:rPr lang="es-CO" sz="5100" b="1" dirty="0" smtClean="0"/>
              <a:t>3). </a:t>
            </a:r>
            <a:r>
              <a:rPr lang="es-CO" sz="5100" b="1" u="sng" dirty="0" smtClean="0"/>
              <a:t>Quiénes </a:t>
            </a:r>
            <a:r>
              <a:rPr lang="es-CO" sz="5100" b="1" u="sng" dirty="0"/>
              <a:t>son juzgados</a:t>
            </a:r>
            <a:r>
              <a:rPr lang="es-CO" sz="4500" dirty="0" smtClean="0"/>
              <a:t>.</a:t>
            </a:r>
          </a:p>
          <a:p>
            <a:pPr marL="400050" lvl="1" indent="0">
              <a:buNone/>
            </a:pPr>
            <a:r>
              <a:rPr lang="es-CO" sz="4100" dirty="0" smtClean="0"/>
              <a:t> </a:t>
            </a:r>
            <a:r>
              <a:rPr lang="es-CO" sz="5100" dirty="0"/>
              <a:t>Habiendo aclarado que la obra del juicio investigador es esencialmente una tarea en la que se identifica qué nombres deben ser borrados del libro de la vida y a quiénes se les aplica la expiación de Cristo para borrar sus pecados del libro de memorias, debemos ahora establecer qué personas son sometidas a esta clase de juicio. </a:t>
            </a:r>
          </a:p>
        </p:txBody>
      </p:sp>
    </p:spTree>
    <p:extLst>
      <p:ext uri="{BB962C8B-B14F-4D97-AF65-F5344CB8AC3E}">
        <p14:creationId xmlns:p14="http://schemas.microsoft.com/office/powerpoint/2010/main" val="114513738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1">
              <a:lumMod val="20000"/>
              <a:lumOff val="80000"/>
            </a:schemeClr>
          </a:solidFill>
          <a:effectLst>
            <a:glow rad="101600">
              <a:srgbClr val="C00000">
                <a:alpha val="60000"/>
              </a:srgbClr>
            </a:glow>
          </a:effectLst>
          <a:scene3d>
            <a:camera prst="perspectiveLeft"/>
            <a:lightRig rig="threePt" dir="t"/>
          </a:scene3d>
          <a:sp3d>
            <a:bevelT w="165100" prst="coolSlant"/>
          </a:sp3d>
        </p:spPr>
        <p:txBody>
          <a:bodyPr>
            <a:normAutofit fontScale="77500" lnSpcReduction="20000"/>
          </a:bodyPr>
          <a:lstStyle/>
          <a:p>
            <a:r>
              <a:rPr lang="es-CO" dirty="0"/>
              <a:t>Jaime White, en un artículo titulado "El Juicio", que publicó en la Review and Herald del 29 de enero de 1857, dice que en el mundo hay dos clases de personas: </a:t>
            </a:r>
            <a:r>
              <a:rPr lang="es-CO" u="sng" dirty="0"/>
              <a:t>los justos y los pecadores</a:t>
            </a:r>
            <a:r>
              <a:rPr lang="es-CO" dirty="0"/>
              <a:t>, luego agrega:</a:t>
            </a:r>
            <a:br>
              <a:rPr lang="es-CO" dirty="0"/>
            </a:br>
            <a:endParaRPr lang="es-CO" dirty="0" smtClean="0"/>
          </a:p>
          <a:p>
            <a:pPr lvl="1"/>
            <a:r>
              <a:rPr lang="es-CO" dirty="0" smtClean="0"/>
              <a:t>"</a:t>
            </a:r>
            <a:r>
              <a:rPr lang="es-CO" dirty="0">
                <a:latin typeface="Agency FB" pitchFamily="34" charset="0"/>
              </a:rPr>
              <a:t>Ambas clases serán juzgadas </a:t>
            </a:r>
            <a:r>
              <a:rPr lang="es-CO" u="sng" dirty="0">
                <a:latin typeface="Agency FB" pitchFamily="34" charset="0"/>
              </a:rPr>
              <a:t>antes que resuciten de entre los muertos</a:t>
            </a:r>
            <a:r>
              <a:rPr lang="es-CO" dirty="0">
                <a:latin typeface="Agency FB" pitchFamily="34" charset="0"/>
              </a:rPr>
              <a:t>. El juicio investigador de la casa o iglesia de Dios tendrá lugar </a:t>
            </a:r>
            <a:r>
              <a:rPr lang="es-CO" u="sng" dirty="0">
                <a:latin typeface="Agency FB" pitchFamily="34" charset="0"/>
              </a:rPr>
              <a:t>antes de la primera resurrección</a:t>
            </a:r>
            <a:r>
              <a:rPr lang="es-CO" dirty="0">
                <a:latin typeface="Agency FB" pitchFamily="34" charset="0"/>
              </a:rPr>
              <a:t> y el juicio de los malos tendrá lugar </a:t>
            </a:r>
            <a:r>
              <a:rPr lang="es-CO" u="sng" dirty="0">
                <a:latin typeface="Agency FB" pitchFamily="34" charset="0"/>
              </a:rPr>
              <a:t>durante los mil años de </a:t>
            </a:r>
            <a:r>
              <a:rPr lang="es-CO" b="1" u="sng" dirty="0">
                <a:latin typeface="Agency FB" pitchFamily="34" charset="0"/>
              </a:rPr>
              <a:t>Apocalipsis 20</a:t>
            </a:r>
            <a:r>
              <a:rPr lang="es-CO" dirty="0">
                <a:latin typeface="Agency FB" pitchFamily="34" charset="0"/>
              </a:rPr>
              <a:t> y ellos serán resucitados al fin de ese período... El juicio de los justos se realiza mientras Jesús ofrece su sangre para borrar sus pecados</a:t>
            </a:r>
            <a:r>
              <a:rPr lang="es-CO" dirty="0" smtClean="0"/>
              <a:t>".</a:t>
            </a:r>
            <a:endParaRPr lang="es-CO" dirty="0"/>
          </a:p>
          <a:p>
            <a:endParaRPr lang="es-CO" dirty="0"/>
          </a:p>
          <a:p>
            <a:r>
              <a:rPr lang="es-CO" dirty="0" smtClean="0"/>
              <a:t>Según </a:t>
            </a:r>
            <a:r>
              <a:rPr lang="es-CO" dirty="0"/>
              <a:t>Jaime White, los juzgados en el juicio investigador son los justos o la iglesia de Dios, </a:t>
            </a:r>
            <a:r>
              <a:rPr lang="es-CO" dirty="0" smtClean="0"/>
              <a:t>(</a:t>
            </a:r>
            <a:r>
              <a:rPr lang="es-CO" b="1" dirty="0" smtClean="0"/>
              <a:t>los que alguna ves, profesaron aceptar a Cristo</a:t>
            </a:r>
            <a:r>
              <a:rPr lang="es-CO" dirty="0" smtClean="0"/>
              <a:t>), ya </a:t>
            </a:r>
            <a:r>
              <a:rPr lang="es-CO" dirty="0"/>
              <a:t>que los malos </a:t>
            </a:r>
            <a:r>
              <a:rPr lang="es-CO" dirty="0" smtClean="0"/>
              <a:t>(</a:t>
            </a:r>
            <a:r>
              <a:rPr lang="es-CO" b="1" dirty="0" smtClean="0"/>
              <a:t>los que no lo aceptaron</a:t>
            </a:r>
            <a:r>
              <a:rPr lang="es-CO" dirty="0" smtClean="0"/>
              <a:t>)serán </a:t>
            </a:r>
            <a:r>
              <a:rPr lang="es-CO" dirty="0"/>
              <a:t>sometidos a juicio después de los mil años. </a:t>
            </a:r>
            <a:endParaRPr lang="es-CO" dirty="0" smtClean="0"/>
          </a:p>
          <a:p>
            <a:r>
              <a:rPr lang="es-CO" dirty="0" smtClean="0"/>
              <a:t>Nota: Por ende: La única posibilidad de ser salvos, es entregar la vida a Cristo, y permanecer fieles a Él.</a:t>
            </a:r>
            <a:endParaRPr lang="es-CO" dirty="0"/>
          </a:p>
        </p:txBody>
      </p:sp>
    </p:spTree>
    <p:extLst>
      <p:ext uri="{BB962C8B-B14F-4D97-AF65-F5344CB8AC3E}">
        <p14:creationId xmlns:p14="http://schemas.microsoft.com/office/powerpoint/2010/main" val="33247751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5">
              <a:lumMod val="40000"/>
              <a:lumOff val="60000"/>
            </a:schemeClr>
          </a:solidFill>
          <a:scene3d>
            <a:camera prst="isometricOffAxis2Left"/>
            <a:lightRig rig="threePt" dir="t"/>
          </a:scene3d>
          <a:sp3d>
            <a:bevelT w="165100" prst="coolSlant"/>
          </a:sp3d>
        </p:spPr>
        <p:txBody>
          <a:bodyPr>
            <a:normAutofit fontScale="92500" lnSpcReduction="10000"/>
          </a:bodyPr>
          <a:lstStyle/>
          <a:p>
            <a:r>
              <a:rPr lang="es-CO" dirty="0"/>
              <a:t>Esta idea concuerda perfectamente con lo expresado por Elena G. de White:</a:t>
            </a:r>
            <a:br>
              <a:rPr lang="es-CO" dirty="0"/>
            </a:br>
            <a:r>
              <a:rPr lang="es-CO" dirty="0"/>
              <a:t/>
            </a:r>
            <a:br>
              <a:rPr lang="es-CO" dirty="0"/>
            </a:br>
            <a:r>
              <a:rPr lang="es-CO" dirty="0"/>
              <a:t>"</a:t>
            </a:r>
            <a:r>
              <a:rPr lang="es-CO" dirty="0">
                <a:latin typeface="Agency FB" pitchFamily="34" charset="0"/>
              </a:rPr>
              <a:t>Así en el gran Día de la Expiación final y del juicio, los únicos casos que se consideran son los de quienes hayan profesado ser hijos de Dios. </a:t>
            </a:r>
            <a:endParaRPr lang="es-CO" dirty="0" smtClean="0">
              <a:latin typeface="Agency FB" pitchFamily="34" charset="0"/>
            </a:endParaRPr>
          </a:p>
          <a:p>
            <a:endParaRPr lang="es-CO" dirty="0">
              <a:latin typeface="Agency FB" pitchFamily="34" charset="0"/>
            </a:endParaRPr>
          </a:p>
          <a:p>
            <a:r>
              <a:rPr lang="es-CO" dirty="0" smtClean="0">
                <a:latin typeface="Agency FB" pitchFamily="34" charset="0"/>
              </a:rPr>
              <a:t>El </a:t>
            </a:r>
            <a:r>
              <a:rPr lang="es-CO" dirty="0">
                <a:latin typeface="Agency FB" pitchFamily="34" charset="0"/>
              </a:rPr>
              <a:t>juicio de los impíos es obra distinta y se verificará en fecha posterior... y si primero comienza por nosotros, ¿qué será el fin de aquellos que no obedecen el Evangelio</a:t>
            </a:r>
            <a:r>
              <a:rPr lang="es-CO" dirty="0" smtClean="0">
                <a:latin typeface="Agency FB" pitchFamily="34" charset="0"/>
              </a:rPr>
              <a:t>?«. </a:t>
            </a:r>
            <a:r>
              <a:rPr lang="es-CO" b="1" dirty="0" smtClean="0">
                <a:solidFill>
                  <a:srgbClr val="FF0000"/>
                </a:solidFill>
                <a:latin typeface="Agency FB" pitchFamily="34" charset="0"/>
              </a:rPr>
              <a:t>1 Ped. 4:17.</a:t>
            </a:r>
            <a:r>
              <a:rPr lang="es-CO" b="1" dirty="0">
                <a:solidFill>
                  <a:srgbClr val="FF0000"/>
                </a:solidFill>
              </a:rPr>
              <a:t/>
            </a:r>
            <a:br>
              <a:rPr lang="es-CO" b="1" dirty="0">
                <a:solidFill>
                  <a:srgbClr val="FF0000"/>
                </a:solidFill>
              </a:rPr>
            </a:br>
            <a:r>
              <a:rPr lang="es-CO" dirty="0"/>
              <a:t/>
            </a:r>
            <a:br>
              <a:rPr lang="es-CO" dirty="0"/>
            </a:br>
            <a:endParaRPr lang="es-CO" dirty="0"/>
          </a:p>
        </p:txBody>
      </p:sp>
    </p:spTree>
    <p:extLst>
      <p:ext uri="{BB962C8B-B14F-4D97-AF65-F5344CB8AC3E}">
        <p14:creationId xmlns:p14="http://schemas.microsoft.com/office/powerpoint/2010/main" val="31656090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2">
              <a:lumMod val="90000"/>
            </a:schemeClr>
          </a:solidFill>
          <a:scene3d>
            <a:camera prst="perspectiveRight"/>
            <a:lightRig rig="threePt" dir="t"/>
          </a:scene3d>
          <a:sp3d>
            <a:bevelT w="165100" prst="coolSlant"/>
          </a:sp3d>
        </p:spPr>
        <p:txBody>
          <a:bodyPr>
            <a:normAutofit fontScale="77500" lnSpcReduction="20000"/>
          </a:bodyPr>
          <a:lstStyle/>
          <a:p>
            <a:r>
              <a:rPr lang="es-CO" dirty="0"/>
              <a:t>Podemos entonces concluir que en el juicio investigador se consideran solamente las vidas de los hijos de Dios que han vivido a través de los siglos y cuyos nombres se encuentran en el libro de la vida. </a:t>
            </a:r>
            <a:endParaRPr lang="es-CO" dirty="0" smtClean="0"/>
          </a:p>
          <a:p>
            <a:endParaRPr lang="es-CO" dirty="0" smtClean="0"/>
          </a:p>
          <a:p>
            <a:pPr lvl="1"/>
            <a:r>
              <a:rPr lang="es-CO" sz="3100" dirty="0" smtClean="0"/>
              <a:t>Pero </a:t>
            </a:r>
            <a:r>
              <a:rPr lang="es-CO" sz="3100" dirty="0"/>
              <a:t>no sólo de los que están muertos, sino también de los que están vivos. Pablo dice a Timoteo: "</a:t>
            </a:r>
            <a:r>
              <a:rPr lang="es-CO" sz="3100" dirty="0">
                <a:latin typeface="Agency FB" pitchFamily="34" charset="0"/>
              </a:rPr>
              <a:t>Los pecados de algunos se ven claramente antes de que ellos vayan a juicio, pero en otros casos los pecados no se ven sino hasta después</a:t>
            </a:r>
            <a:r>
              <a:rPr lang="es-CO" sz="3100" dirty="0"/>
              <a:t>" </a:t>
            </a:r>
            <a:r>
              <a:rPr lang="es-CO" sz="3100" dirty="0">
                <a:solidFill>
                  <a:srgbClr val="FF0000"/>
                </a:solidFill>
              </a:rPr>
              <a:t>(1 Tim. 5: 24</a:t>
            </a:r>
            <a:r>
              <a:rPr lang="es-CO" sz="3100" dirty="0"/>
              <a:t>, versión Dios Habla Hoy</a:t>
            </a:r>
            <a:r>
              <a:rPr lang="es-CO" sz="3100" dirty="0" smtClean="0"/>
              <a:t>).</a:t>
            </a:r>
          </a:p>
          <a:p>
            <a:endParaRPr lang="es-CO" dirty="0"/>
          </a:p>
          <a:p>
            <a:r>
              <a:rPr lang="es-CO" dirty="0" smtClean="0"/>
              <a:t> </a:t>
            </a:r>
            <a:r>
              <a:rPr lang="es-CO" dirty="0"/>
              <a:t>"Esto es, algunos hombres abren o confiesan sus pecados y van a juicio mientras la sangre de Cristo puede borrarlos y los pecados pueden ser olvidados; </a:t>
            </a:r>
            <a:r>
              <a:rPr lang="es-CO" u="sng" dirty="0"/>
              <a:t>mientras que los pecados no confesados, por los cuales no ha habido arrepentimiento, seguirán y estarán en contra del pecador en el gran día del juicio de mil años</a:t>
            </a:r>
            <a:r>
              <a:rPr lang="es-CO" dirty="0"/>
              <a:t>".</a:t>
            </a:r>
            <a:br>
              <a:rPr lang="es-CO" dirty="0"/>
            </a:br>
            <a:endParaRPr lang="es-CO" dirty="0"/>
          </a:p>
        </p:txBody>
      </p:sp>
    </p:spTree>
    <p:extLst>
      <p:ext uri="{BB962C8B-B14F-4D97-AF65-F5344CB8AC3E}">
        <p14:creationId xmlns:p14="http://schemas.microsoft.com/office/powerpoint/2010/main" val="294817400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prst="convex"/>
          </a:sp3d>
        </p:spPr>
        <p:txBody>
          <a:bodyPr>
            <a:normAutofit fontScale="62500" lnSpcReduction="20000"/>
          </a:bodyPr>
          <a:lstStyle/>
          <a:p>
            <a:pPr marL="0" indent="0">
              <a:buNone/>
            </a:pPr>
            <a:r>
              <a:rPr lang="es-CO" sz="5100" b="1" dirty="0" smtClean="0"/>
              <a:t>4) </a:t>
            </a:r>
            <a:r>
              <a:rPr lang="es-CO" sz="6100" b="1" u="sng" dirty="0" smtClean="0"/>
              <a:t>.¿</a:t>
            </a:r>
            <a:r>
              <a:rPr lang="es-CO" sz="5000" b="1" u="sng" dirty="0"/>
              <a:t>Cuándo serán juzgados los vivos?</a:t>
            </a:r>
            <a:r>
              <a:rPr lang="es-CO" sz="4400" dirty="0"/>
              <a:t> </a:t>
            </a:r>
            <a:endParaRPr lang="es-CO" sz="4400" dirty="0" smtClean="0"/>
          </a:p>
          <a:p>
            <a:pPr marL="400050" lvl="1" indent="0">
              <a:buNone/>
            </a:pPr>
            <a:r>
              <a:rPr lang="es-CO" sz="3800" dirty="0" smtClean="0"/>
              <a:t>Si </a:t>
            </a:r>
            <a:r>
              <a:rPr lang="es-CO" sz="3800" dirty="0"/>
              <a:t>en el juicio investigador también los justos vivos serán juzgados, nos preguntamos inmediatamente: ¿Cuándo comienza el juicio de los vivos?</a:t>
            </a:r>
            <a:br>
              <a:rPr lang="es-CO" sz="3800" dirty="0"/>
            </a:br>
            <a:r>
              <a:rPr lang="es-CO" sz="3800" dirty="0"/>
              <a:t/>
            </a:r>
            <a:br>
              <a:rPr lang="es-CO" sz="3800" dirty="0"/>
            </a:br>
            <a:r>
              <a:rPr lang="es-CO" sz="3800" dirty="0"/>
              <a:t>La primera respuesta a esta pregunta es, hacia el fin del juicio investigador. Así lo dice Elena G. de White, cuando escribe que "</a:t>
            </a:r>
            <a:r>
              <a:rPr lang="es-CO" sz="3800" dirty="0">
                <a:latin typeface="Agency FB" pitchFamily="34" charset="0"/>
              </a:rPr>
              <a:t>empezando con los que vivieron los primeros en la tierra, nuestro Abogado presenta los casos de cada generación sucesiva, y termina con los vivos</a:t>
            </a:r>
            <a:r>
              <a:rPr lang="es-CO" sz="3800" dirty="0"/>
              <a:t>". </a:t>
            </a:r>
            <a:r>
              <a:rPr lang="es-CO" sz="3800" dirty="0">
                <a:solidFill>
                  <a:srgbClr val="FF0000"/>
                </a:solidFill>
              </a:rPr>
              <a:t>El Conflicto de los Siglos, edición en castellano de 1971, pp. 536-537</a:t>
            </a:r>
            <a:r>
              <a:rPr lang="es-CO" sz="3800" dirty="0"/>
              <a:t>. </a:t>
            </a:r>
            <a:r>
              <a:rPr lang="es-CO" sz="3800" u="sng" dirty="0"/>
              <a:t>Más aún, tampoco se sabrá cuándo este juicio haya concluido</a:t>
            </a:r>
            <a:r>
              <a:rPr lang="es-CO" sz="3800" dirty="0"/>
              <a:t>. Así lo expresan las siguientes palabras:</a:t>
            </a:r>
            <a:br>
              <a:rPr lang="es-CO" sz="3800" dirty="0"/>
            </a:br>
            <a:r>
              <a:rPr lang="es-CO" sz="3800" dirty="0"/>
              <a:t/>
            </a:r>
            <a:br>
              <a:rPr lang="es-CO" sz="3800" dirty="0"/>
            </a:br>
            <a:r>
              <a:rPr lang="es-CO" sz="3800" dirty="0"/>
              <a:t>"</a:t>
            </a:r>
            <a:r>
              <a:rPr lang="es-CO" sz="3800" dirty="0">
                <a:latin typeface="Agency FB" pitchFamily="34" charset="0"/>
              </a:rPr>
              <a:t>Cuando quede concluida la obra del juicio investigador, quedará también decidida la suerte de todos para vida o para muerte... </a:t>
            </a:r>
            <a:r>
              <a:rPr lang="es-CO" sz="3800" dirty="0" smtClean="0">
                <a:latin typeface="Agency FB" pitchFamily="34" charset="0"/>
              </a:rPr>
              <a:t>-</a:t>
            </a:r>
            <a:r>
              <a:rPr lang="es-CO" sz="3800" b="1" dirty="0" smtClean="0">
                <a:latin typeface="Agency FB" pitchFamily="34" charset="0"/>
              </a:rPr>
              <a:t>la </a:t>
            </a:r>
            <a:r>
              <a:rPr lang="es-CO" sz="3800" b="1" dirty="0">
                <a:latin typeface="Agency FB" pitchFamily="34" charset="0"/>
              </a:rPr>
              <a:t>puerta de la misericordia se </a:t>
            </a:r>
            <a:r>
              <a:rPr lang="es-CO" sz="3800" b="1" dirty="0" smtClean="0">
                <a:latin typeface="Agency FB" pitchFamily="34" charset="0"/>
              </a:rPr>
              <a:t>cerrará</a:t>
            </a:r>
            <a:r>
              <a:rPr lang="es-CO" sz="3800" dirty="0" smtClean="0">
                <a:latin typeface="Agency FB" pitchFamily="34" charset="0"/>
              </a:rPr>
              <a:t>- Los </a:t>
            </a:r>
            <a:r>
              <a:rPr lang="es-CO" sz="3800" dirty="0">
                <a:latin typeface="Agency FB" pitchFamily="34" charset="0"/>
              </a:rPr>
              <a:t>justos y los impíos continuarán viviendo en la tierra en su estado mortal,... los hombres seguirán plantando y edificando, comiendo y bebiendo, inconscientes todos ellos de que la decisión final e irrevocable ha sido pronunciada en el Santuario celestial</a:t>
            </a:r>
            <a:r>
              <a:rPr lang="es-CO" sz="3800" dirty="0" smtClean="0"/>
              <a:t>". Nota: observe lo que sucedió en el tiempo del diluvio.</a:t>
            </a:r>
            <a:endParaRPr lang="es-CO" dirty="0"/>
          </a:p>
        </p:txBody>
      </p:sp>
    </p:spTree>
    <p:extLst>
      <p:ext uri="{BB962C8B-B14F-4D97-AF65-F5344CB8AC3E}">
        <p14:creationId xmlns:p14="http://schemas.microsoft.com/office/powerpoint/2010/main" val="36332827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20000"/>
              <a:lumOff val="80000"/>
            </a:schemeClr>
          </a:solidFill>
          <a:scene3d>
            <a:camera prst="isometricOffAxis1Right"/>
            <a:lightRig rig="threePt" dir="t"/>
          </a:scene3d>
          <a:sp3d>
            <a:bevelT w="165100" prst="coolSlant"/>
          </a:sp3d>
        </p:spPr>
        <p:txBody>
          <a:bodyPr>
            <a:normAutofit fontScale="85000" lnSpcReduction="20000"/>
          </a:bodyPr>
          <a:lstStyle/>
          <a:p>
            <a:r>
              <a:rPr lang="es-CO" dirty="0"/>
              <a:t>En cuanto a la fecha de iniciación del juicio de los vivos podemos concluir, entonces, que lo único que sabemos es que los justos vivos son los últimos en ser juzgados. </a:t>
            </a:r>
            <a:r>
              <a:rPr lang="es-CO" dirty="0">
                <a:solidFill>
                  <a:srgbClr val="FF0000"/>
                </a:solidFill>
              </a:rPr>
              <a:t>No se sabe cuándo se iniciará el juicio de los vivos, ni cuándo terminará este juicio</a:t>
            </a:r>
            <a:r>
              <a:rPr lang="es-CO" dirty="0"/>
              <a:t>. </a:t>
            </a:r>
            <a:endParaRPr lang="es-CO" dirty="0" smtClean="0"/>
          </a:p>
          <a:p>
            <a:pPr lvl="1"/>
            <a:endParaRPr lang="es-CO" sz="3000" dirty="0" smtClean="0"/>
          </a:p>
          <a:p>
            <a:pPr lvl="1"/>
            <a:r>
              <a:rPr lang="es-CO" sz="3000" dirty="0" smtClean="0"/>
              <a:t>Lo </a:t>
            </a:r>
            <a:r>
              <a:rPr lang="es-CO" sz="3000" dirty="0"/>
              <a:t>que sí sabemos con toda seguridad es que al fin del juicio investigador los pecados de los que hayan perseverado hasta el fin serán borrados de los libros de </a:t>
            </a:r>
            <a:r>
              <a:rPr lang="es-CO" sz="3000" dirty="0" smtClean="0"/>
              <a:t>registros, </a:t>
            </a:r>
            <a:r>
              <a:rPr lang="es-CO" sz="3000" dirty="0"/>
              <a:t>y los nombres de todos los demás -los que no hayan perseverado hasta el fin- serán eliminados del libro de la </a:t>
            </a:r>
            <a:r>
              <a:rPr lang="es-CO" sz="3000" dirty="0" smtClean="0"/>
              <a:t>vida. </a:t>
            </a:r>
            <a:endParaRPr lang="es-CO" dirty="0" smtClean="0"/>
          </a:p>
          <a:p>
            <a:r>
              <a:rPr lang="es-CO" dirty="0" smtClean="0"/>
              <a:t>Ver </a:t>
            </a:r>
            <a:r>
              <a:rPr lang="es-CO" dirty="0" smtClean="0">
                <a:solidFill>
                  <a:srgbClr val="FF0000"/>
                </a:solidFill>
              </a:rPr>
              <a:t>(Ex. </a:t>
            </a:r>
            <a:r>
              <a:rPr lang="es-CO" dirty="0">
                <a:solidFill>
                  <a:srgbClr val="FF0000"/>
                </a:solidFill>
              </a:rPr>
              <a:t>32:32, 33; Apoc. 3:4; 20:12, 15; 22:19</a:t>
            </a:r>
            <a:r>
              <a:rPr lang="es-CO" dirty="0" smtClean="0">
                <a:solidFill>
                  <a:srgbClr val="FF0000"/>
                </a:solidFill>
              </a:rPr>
              <a:t>).</a:t>
            </a:r>
          </a:p>
          <a:p>
            <a:pPr marL="0" indent="0">
              <a:buNone/>
            </a:pPr>
            <a:r>
              <a:rPr lang="es-CO" dirty="0" smtClean="0">
                <a:solidFill>
                  <a:srgbClr val="767676"/>
                </a:solidFill>
              </a:rPr>
              <a:t>Por ende Dios dice: «</a:t>
            </a:r>
            <a:r>
              <a:rPr lang="es-CO" dirty="0" smtClean="0">
                <a:solidFill>
                  <a:srgbClr val="767676"/>
                </a:solidFill>
                <a:latin typeface="Agency FB" pitchFamily="34" charset="0"/>
              </a:rPr>
              <a:t>Y </a:t>
            </a:r>
            <a:r>
              <a:rPr lang="es-CO" dirty="0">
                <a:solidFill>
                  <a:srgbClr val="767676"/>
                </a:solidFill>
                <a:latin typeface="Agency FB" pitchFamily="34" charset="0"/>
              </a:rPr>
              <a:t>en </a:t>
            </a:r>
            <a:r>
              <a:rPr lang="es-CO" b="1" dirty="0">
                <a:solidFill>
                  <a:srgbClr val="767676"/>
                </a:solidFill>
                <a:latin typeface="Agency FB" pitchFamily="34" charset="0"/>
              </a:rPr>
              <a:t>día de salvación</a:t>
            </a:r>
            <a:r>
              <a:rPr lang="es-CO" dirty="0">
                <a:solidFill>
                  <a:srgbClr val="767676"/>
                </a:solidFill>
                <a:latin typeface="Agency FB" pitchFamily="34" charset="0"/>
              </a:rPr>
              <a:t> te </a:t>
            </a:r>
            <a:r>
              <a:rPr lang="es-CO" b="1" dirty="0">
                <a:solidFill>
                  <a:srgbClr val="767676"/>
                </a:solidFill>
                <a:latin typeface="Agency FB" pitchFamily="34" charset="0"/>
              </a:rPr>
              <a:t>he</a:t>
            </a:r>
            <a:r>
              <a:rPr lang="es-CO" dirty="0">
                <a:solidFill>
                  <a:srgbClr val="767676"/>
                </a:solidFill>
                <a:latin typeface="Agency FB" pitchFamily="34" charset="0"/>
              </a:rPr>
              <a:t> </a:t>
            </a:r>
            <a:r>
              <a:rPr lang="es-CO" dirty="0" smtClean="0">
                <a:solidFill>
                  <a:srgbClr val="767676"/>
                </a:solidFill>
                <a:latin typeface="Agency FB" pitchFamily="34" charset="0"/>
              </a:rPr>
              <a:t>socorrido. </a:t>
            </a:r>
            <a:r>
              <a:rPr lang="es-CO" b="1" dirty="0" smtClean="0">
                <a:solidFill>
                  <a:srgbClr val="767676"/>
                </a:solidFill>
                <a:latin typeface="Agency FB" pitchFamily="34" charset="0"/>
              </a:rPr>
              <a:t>He </a:t>
            </a:r>
            <a:r>
              <a:rPr lang="es-CO" b="1" dirty="0">
                <a:solidFill>
                  <a:srgbClr val="767676"/>
                </a:solidFill>
                <a:latin typeface="Agency FB" pitchFamily="34" charset="0"/>
              </a:rPr>
              <a:t>aquí</a:t>
            </a:r>
            <a:r>
              <a:rPr lang="es-CO" dirty="0">
                <a:solidFill>
                  <a:srgbClr val="767676"/>
                </a:solidFill>
                <a:latin typeface="Agency FB" pitchFamily="34" charset="0"/>
              </a:rPr>
              <a:t> ahora </a:t>
            </a:r>
            <a:r>
              <a:rPr lang="es-CO" b="1" dirty="0">
                <a:solidFill>
                  <a:srgbClr val="767676"/>
                </a:solidFill>
                <a:latin typeface="Agency FB" pitchFamily="34" charset="0"/>
              </a:rPr>
              <a:t>el</a:t>
            </a:r>
            <a:r>
              <a:rPr lang="es-CO" dirty="0">
                <a:solidFill>
                  <a:srgbClr val="767676"/>
                </a:solidFill>
                <a:latin typeface="Agency FB" pitchFamily="34" charset="0"/>
              </a:rPr>
              <a:t> tiempo aceptable; </a:t>
            </a:r>
            <a:r>
              <a:rPr lang="es-CO" b="1" dirty="0">
                <a:solidFill>
                  <a:srgbClr val="767676"/>
                </a:solidFill>
                <a:latin typeface="Agency FB" pitchFamily="34" charset="0"/>
              </a:rPr>
              <a:t>he aquí</a:t>
            </a:r>
            <a:r>
              <a:rPr lang="es-CO" dirty="0">
                <a:solidFill>
                  <a:srgbClr val="767676"/>
                </a:solidFill>
                <a:latin typeface="Agency FB" pitchFamily="34" charset="0"/>
              </a:rPr>
              <a:t> ahora </a:t>
            </a:r>
            <a:r>
              <a:rPr lang="es-CO" b="1" dirty="0">
                <a:solidFill>
                  <a:srgbClr val="767676"/>
                </a:solidFill>
                <a:latin typeface="Agency FB" pitchFamily="34" charset="0"/>
              </a:rPr>
              <a:t>el día de </a:t>
            </a:r>
            <a:r>
              <a:rPr lang="es-CO" b="1" dirty="0" smtClean="0">
                <a:solidFill>
                  <a:srgbClr val="767676"/>
                </a:solidFill>
                <a:latin typeface="Agency FB" pitchFamily="34" charset="0"/>
              </a:rPr>
              <a:t>salvación</a:t>
            </a:r>
            <a:r>
              <a:rPr lang="es-CO" dirty="0" smtClean="0">
                <a:solidFill>
                  <a:srgbClr val="767676"/>
                </a:solidFill>
              </a:rPr>
              <a:t>».</a:t>
            </a:r>
          </a:p>
          <a:p>
            <a:pPr marL="0" indent="0">
              <a:buNone/>
            </a:pPr>
            <a:r>
              <a:rPr lang="es-CO" dirty="0" smtClean="0">
                <a:solidFill>
                  <a:srgbClr val="767676"/>
                </a:solidFill>
              </a:rPr>
              <a:t>  </a:t>
            </a:r>
            <a:r>
              <a:rPr lang="es-CO" b="1" dirty="0">
                <a:solidFill>
                  <a:srgbClr val="FF0000"/>
                </a:solidFill>
              </a:rPr>
              <a:t>2 Corintios 6:2</a:t>
            </a:r>
            <a:r>
              <a:rPr lang="es-CO" dirty="0" smtClean="0">
                <a:solidFill>
                  <a:srgbClr val="FF0000"/>
                </a:solidFill>
              </a:rPr>
              <a:t>. </a:t>
            </a:r>
            <a:r>
              <a:rPr lang="es-CO" dirty="0" smtClean="0"/>
              <a:t>No lo dejes pasar, mañana no se sabe que será de ti.</a:t>
            </a:r>
            <a:endParaRPr lang="es-CO" dirty="0"/>
          </a:p>
        </p:txBody>
      </p:sp>
    </p:spTree>
    <p:extLst>
      <p:ext uri="{BB962C8B-B14F-4D97-AF65-F5344CB8AC3E}">
        <p14:creationId xmlns:p14="http://schemas.microsoft.com/office/powerpoint/2010/main" val="6363709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perspectiveAbove"/>
            <a:lightRig rig="threePt" dir="t"/>
          </a:scene3d>
          <a:sp3d>
            <a:bevelT w="139700" h="139700" prst="divot"/>
          </a:sp3d>
        </p:spPr>
        <p:txBody>
          <a:bodyPr>
            <a:normAutofit fontScale="85000" lnSpcReduction="20000"/>
          </a:bodyPr>
          <a:lstStyle/>
          <a:p>
            <a:pPr marL="0" indent="0">
              <a:buNone/>
            </a:pPr>
            <a:r>
              <a:rPr lang="es-CO" sz="4200" b="1" dirty="0" smtClean="0"/>
              <a:t>5). </a:t>
            </a:r>
            <a:r>
              <a:rPr lang="es-CO" sz="3800" b="1" u="sng" dirty="0"/>
              <a:t>¿Cuál es la norma del juicio</a:t>
            </a:r>
            <a:r>
              <a:rPr lang="es-CO" sz="3800" b="1" dirty="0"/>
              <a:t>? </a:t>
            </a:r>
            <a:endParaRPr lang="es-CO" sz="3800" b="1" dirty="0" smtClean="0"/>
          </a:p>
          <a:p>
            <a:r>
              <a:rPr lang="es-CO" dirty="0" smtClean="0"/>
              <a:t>En </a:t>
            </a:r>
            <a:r>
              <a:rPr lang="es-CO" dirty="0"/>
              <a:t>el pasaje de la primera epístola de Pedro, donde él hace referencia al juicio investigador, es </a:t>
            </a:r>
            <a:r>
              <a:rPr lang="es-CO" dirty="0" smtClean="0"/>
              <a:t>decir: </a:t>
            </a:r>
          </a:p>
          <a:p>
            <a:pPr lvl="1"/>
            <a:endParaRPr lang="es-CO" dirty="0" smtClean="0"/>
          </a:p>
          <a:p>
            <a:pPr lvl="1"/>
            <a:r>
              <a:rPr lang="es-CO" dirty="0"/>
              <a:t>A</a:t>
            </a:r>
            <a:r>
              <a:rPr lang="es-CO" dirty="0" smtClean="0"/>
              <a:t>l </a:t>
            </a:r>
            <a:r>
              <a:rPr lang="es-CO" dirty="0"/>
              <a:t>juicio que comienza "</a:t>
            </a:r>
            <a:r>
              <a:rPr lang="es-CO" dirty="0">
                <a:latin typeface="Agency FB" pitchFamily="34" charset="0"/>
              </a:rPr>
              <a:t>por la casa de Dios</a:t>
            </a:r>
            <a:r>
              <a:rPr lang="es-CO" dirty="0"/>
              <a:t>" </a:t>
            </a:r>
            <a:r>
              <a:rPr lang="es-CO" dirty="0">
                <a:solidFill>
                  <a:srgbClr val="FF0000"/>
                </a:solidFill>
              </a:rPr>
              <a:t>(1 Ped. 4:17</a:t>
            </a:r>
            <a:r>
              <a:rPr lang="es-CO" dirty="0" smtClean="0">
                <a:solidFill>
                  <a:srgbClr val="FF0000"/>
                </a:solidFill>
              </a:rPr>
              <a:t>).</a:t>
            </a:r>
          </a:p>
          <a:p>
            <a:pPr lvl="1"/>
            <a:r>
              <a:rPr lang="es-CO" dirty="0"/>
              <a:t>D</a:t>
            </a:r>
            <a:r>
              <a:rPr lang="es-CO" dirty="0" smtClean="0"/>
              <a:t>espués </a:t>
            </a:r>
            <a:r>
              <a:rPr lang="es-CO" dirty="0"/>
              <a:t>de afirmar que el fin de todas las cosas está cerca </a:t>
            </a:r>
            <a:r>
              <a:rPr lang="es-CO" dirty="0">
                <a:solidFill>
                  <a:srgbClr val="FF0000"/>
                </a:solidFill>
              </a:rPr>
              <a:t>(1 Ped. 4:7</a:t>
            </a:r>
            <a:r>
              <a:rPr lang="es-CO" dirty="0" smtClean="0">
                <a:solidFill>
                  <a:srgbClr val="FF0000"/>
                </a:solidFill>
              </a:rPr>
              <a:t>)</a:t>
            </a:r>
          </a:p>
          <a:p>
            <a:pPr lvl="1"/>
            <a:r>
              <a:rPr lang="es-CO" dirty="0" smtClean="0"/>
              <a:t>Y </a:t>
            </a:r>
            <a:r>
              <a:rPr lang="es-CO" dirty="0"/>
              <a:t>después de declarar que Dios está preparado para juzgar vivos y muertos </a:t>
            </a:r>
            <a:r>
              <a:rPr lang="es-CO" dirty="0">
                <a:solidFill>
                  <a:srgbClr val="FF0000"/>
                </a:solidFill>
              </a:rPr>
              <a:t>(1 Ped. 4:5</a:t>
            </a:r>
            <a:r>
              <a:rPr lang="es-CO" dirty="0" smtClean="0">
                <a:solidFill>
                  <a:srgbClr val="FF0000"/>
                </a:solidFill>
              </a:rPr>
              <a:t>).</a:t>
            </a:r>
          </a:p>
          <a:p>
            <a:pPr lvl="1"/>
            <a:r>
              <a:rPr lang="es-CO" dirty="0"/>
              <a:t>C</a:t>
            </a:r>
            <a:r>
              <a:rPr lang="es-CO" dirty="0" smtClean="0"/>
              <a:t>ontinúa diciendo: </a:t>
            </a:r>
            <a:r>
              <a:rPr lang="es-CO" dirty="0"/>
              <a:t>"</a:t>
            </a:r>
            <a:r>
              <a:rPr lang="es-CO" dirty="0">
                <a:latin typeface="Agency FB" pitchFamily="34" charset="0"/>
              </a:rPr>
              <a:t>Si alguno habla, hable conforme a las palabras de Dios</a:t>
            </a:r>
            <a:r>
              <a:rPr lang="es-CO" dirty="0"/>
              <a:t>" </a:t>
            </a:r>
            <a:r>
              <a:rPr lang="es-CO" dirty="0">
                <a:solidFill>
                  <a:srgbClr val="FF0000"/>
                </a:solidFill>
              </a:rPr>
              <a:t>(1 Ped. </a:t>
            </a:r>
            <a:r>
              <a:rPr lang="es-CO" dirty="0" smtClean="0">
                <a:solidFill>
                  <a:srgbClr val="FF0000"/>
                </a:solidFill>
              </a:rPr>
              <a:t>4:11). </a:t>
            </a:r>
          </a:p>
          <a:p>
            <a:pPr marL="571500" indent="-457200"/>
            <a:endParaRPr lang="es-CO" dirty="0"/>
          </a:p>
          <a:p>
            <a:pPr marL="571500" indent="-457200"/>
            <a:r>
              <a:rPr lang="es-CO" dirty="0" smtClean="0"/>
              <a:t>Esta </a:t>
            </a:r>
            <a:r>
              <a:rPr lang="es-CO" dirty="0"/>
              <a:t>es la norma de conducta de los que están en el conocimiento de que el juicio comienza por ellos, porque ellos son parte de la "</a:t>
            </a:r>
            <a:r>
              <a:rPr lang="es-CO" dirty="0">
                <a:latin typeface="Agency FB" pitchFamily="34" charset="0"/>
              </a:rPr>
              <a:t>casa de Dios</a:t>
            </a:r>
            <a:r>
              <a:rPr lang="es-CO" dirty="0"/>
              <a:t>". La norma está expresada en la frase </a:t>
            </a:r>
            <a:r>
              <a:rPr lang="es-CO" dirty="0" smtClean="0"/>
              <a:t>«</a:t>
            </a:r>
            <a:r>
              <a:rPr lang="es-CO" dirty="0" smtClean="0">
                <a:latin typeface="Agency FB" pitchFamily="34" charset="0"/>
              </a:rPr>
              <a:t>las </a:t>
            </a:r>
            <a:r>
              <a:rPr lang="es-CO" dirty="0">
                <a:latin typeface="Agency FB" pitchFamily="34" charset="0"/>
              </a:rPr>
              <a:t>palabras de </a:t>
            </a:r>
            <a:r>
              <a:rPr lang="es-CO" dirty="0" smtClean="0">
                <a:latin typeface="Agency FB" pitchFamily="34" charset="0"/>
              </a:rPr>
              <a:t>Dios</a:t>
            </a:r>
            <a:r>
              <a:rPr lang="es-CO" dirty="0" smtClean="0"/>
              <a:t>».</a:t>
            </a:r>
            <a:r>
              <a:rPr lang="es-CO" dirty="0"/>
              <a:t/>
            </a:r>
            <a:br>
              <a:rPr lang="es-CO" dirty="0"/>
            </a:br>
            <a:endParaRPr lang="es-CO" dirty="0"/>
          </a:p>
          <a:p>
            <a:endParaRPr lang="es-CO" dirty="0"/>
          </a:p>
        </p:txBody>
      </p:sp>
    </p:spTree>
    <p:extLst>
      <p:ext uri="{BB962C8B-B14F-4D97-AF65-F5344CB8AC3E}">
        <p14:creationId xmlns:p14="http://schemas.microsoft.com/office/powerpoint/2010/main" val="329198595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712968" cy="6552728"/>
          </a:xfrm>
          <a:solidFill>
            <a:schemeClr val="accent4">
              <a:lumMod val="20000"/>
              <a:lumOff val="80000"/>
            </a:schemeClr>
          </a:solidFill>
          <a:scene3d>
            <a:camera prst="orthographicFront"/>
            <a:lightRig rig="threePt" dir="t"/>
          </a:scene3d>
          <a:sp3d>
            <a:bevelT w="114300" prst="artDeco"/>
          </a:sp3d>
        </p:spPr>
        <p:txBody>
          <a:bodyPr>
            <a:normAutofit fontScale="77500" lnSpcReduction="20000"/>
          </a:bodyPr>
          <a:lstStyle/>
          <a:p>
            <a:pPr marL="0" indent="0" algn="ctr">
              <a:buNone/>
            </a:pPr>
            <a:r>
              <a:rPr lang="es-CO" dirty="0" smtClean="0"/>
              <a:t>¿</a:t>
            </a:r>
            <a:r>
              <a:rPr lang="es-CO" b="1" dirty="0" smtClean="0"/>
              <a:t>Qué </a:t>
            </a:r>
            <a:r>
              <a:rPr lang="es-CO" b="1" dirty="0"/>
              <a:t>clase de palabras son éstas</a:t>
            </a:r>
            <a:r>
              <a:rPr lang="es-CO" dirty="0"/>
              <a:t>? Desde luego que tienen que ser palabras que Dios ha pronunciado en forma de normas de conducta, ya que en todo el contexto del juicio en el cual Pedro pronuncia tienen necesariamente ese carácter. </a:t>
            </a:r>
            <a:endParaRPr lang="es-CO" dirty="0" smtClean="0"/>
          </a:p>
          <a:p>
            <a:pPr marL="0" indent="0" algn="ctr">
              <a:buNone/>
            </a:pPr>
            <a:endParaRPr lang="es-CO" dirty="0" smtClean="0"/>
          </a:p>
          <a:p>
            <a:pPr marL="0" indent="0" algn="ctr">
              <a:buNone/>
            </a:pPr>
            <a:r>
              <a:rPr lang="es-CO" dirty="0" smtClean="0"/>
              <a:t>La </a:t>
            </a:r>
            <a:r>
              <a:rPr lang="es-CO" dirty="0"/>
              <a:t>misma palabra </a:t>
            </a:r>
            <a:r>
              <a:rPr lang="es-CO" dirty="0" smtClean="0"/>
              <a:t>es </a:t>
            </a:r>
            <a:r>
              <a:rPr lang="es-CO" dirty="0"/>
              <a:t>empleada por Esteban en su defensa ante el Sanedrín. El dijo: "</a:t>
            </a:r>
            <a:r>
              <a:rPr lang="es-CO" dirty="0">
                <a:latin typeface="Agency FB" pitchFamily="34" charset="0"/>
              </a:rPr>
              <a:t>Este es aquel Moisés que estuvo en el monte Sinaí y con nuestros padres, y que </a:t>
            </a:r>
            <a:r>
              <a:rPr lang="es-CO" b="1" u="sng" dirty="0">
                <a:latin typeface="Agency FB" pitchFamily="34" charset="0"/>
              </a:rPr>
              <a:t>recibió </a:t>
            </a:r>
            <a:r>
              <a:rPr lang="es-CO" b="1" u="sng" dirty="0" smtClean="0">
                <a:latin typeface="Agency FB" pitchFamily="34" charset="0"/>
              </a:rPr>
              <a:t>palabras </a:t>
            </a:r>
            <a:r>
              <a:rPr lang="es-CO" b="1" u="sng" dirty="0">
                <a:latin typeface="Agency FB" pitchFamily="34" charset="0"/>
              </a:rPr>
              <a:t>de vida que damos</a:t>
            </a:r>
            <a:r>
              <a:rPr lang="es-CO" dirty="0">
                <a:latin typeface="Agency FB" pitchFamily="34" charset="0"/>
              </a:rPr>
              <a:t>; al cual nuestros padres </a:t>
            </a:r>
            <a:r>
              <a:rPr lang="es-CO" b="1" u="sng" dirty="0">
                <a:latin typeface="Agency FB" pitchFamily="34" charset="0"/>
              </a:rPr>
              <a:t>no quisieron obedecer</a:t>
            </a:r>
            <a:r>
              <a:rPr lang="es-CO" dirty="0"/>
              <a:t>" </a:t>
            </a:r>
            <a:r>
              <a:rPr lang="es-CO" dirty="0">
                <a:solidFill>
                  <a:srgbClr val="FF0000"/>
                </a:solidFill>
              </a:rPr>
              <a:t>(Hech. 7: 38, 39). </a:t>
            </a:r>
            <a:endParaRPr lang="es-CO" dirty="0" smtClean="0">
              <a:solidFill>
                <a:srgbClr val="FF0000"/>
              </a:solidFill>
            </a:endParaRPr>
          </a:p>
          <a:p>
            <a:pPr marL="0" indent="0" algn="ctr">
              <a:buNone/>
            </a:pPr>
            <a:r>
              <a:rPr lang="es-CO" dirty="0"/>
              <a:t>S</a:t>
            </a:r>
            <a:r>
              <a:rPr lang="es-CO" dirty="0" smtClean="0"/>
              <a:t>e </a:t>
            </a:r>
            <a:r>
              <a:rPr lang="es-CO" dirty="0"/>
              <a:t>"refiere claramente a la revelación del AT en el Sinaí, especialmente la Torah (o el Decálogo), el cual fue recibido por Moisés".</a:t>
            </a:r>
            <a:br>
              <a:rPr lang="es-CO" dirty="0"/>
            </a:br>
            <a:r>
              <a:rPr lang="es-CO" dirty="0"/>
              <a:t/>
            </a:r>
            <a:br>
              <a:rPr lang="es-CO" dirty="0"/>
            </a:br>
            <a:r>
              <a:rPr lang="es-CO" dirty="0"/>
              <a:t>Las </a:t>
            </a:r>
            <a:r>
              <a:rPr lang="es-CO" dirty="0" smtClean="0"/>
              <a:t>palabras referidas </a:t>
            </a:r>
            <a:r>
              <a:rPr lang="es-CO" dirty="0"/>
              <a:t>por Pedro como una norma de conducta que debemos observar al preparamos para el juicio de Dios, son las mismas </a:t>
            </a:r>
            <a:r>
              <a:rPr lang="es-CO" dirty="0" smtClean="0"/>
              <a:t>palabras </a:t>
            </a:r>
            <a:r>
              <a:rPr lang="es-CO" dirty="0"/>
              <a:t>que Esteban dice que Moisés recibió en el Sinaí, es decir "</a:t>
            </a:r>
            <a:r>
              <a:rPr lang="es-CO" b="1" dirty="0">
                <a:latin typeface="Agency FB" pitchFamily="34" charset="0"/>
              </a:rPr>
              <a:t>las diez palabras</a:t>
            </a:r>
            <a:r>
              <a:rPr lang="es-CO" dirty="0"/>
              <a:t>", el Decálogo o ley moral. Este Decálogo es la norma de conducta del juicio investigador</a:t>
            </a:r>
            <a:r>
              <a:rPr lang="es-CO" dirty="0" smtClean="0"/>
              <a:t>. </a:t>
            </a:r>
          </a:p>
          <a:p>
            <a:pPr marL="0" indent="0" algn="ctr">
              <a:buNone/>
            </a:pPr>
            <a:r>
              <a:rPr lang="es-CO" dirty="0">
                <a:solidFill>
                  <a:srgbClr val="FF0000"/>
                </a:solidFill>
              </a:rPr>
              <a:t/>
            </a:r>
            <a:br>
              <a:rPr lang="es-CO" dirty="0">
                <a:solidFill>
                  <a:srgbClr val="FF0000"/>
                </a:solidFill>
              </a:rPr>
            </a:br>
            <a:endParaRPr lang="es-CO" dirty="0">
              <a:solidFill>
                <a:srgbClr val="FF0000"/>
              </a:solidFill>
            </a:endParaRPr>
          </a:p>
        </p:txBody>
      </p:sp>
    </p:spTree>
    <p:extLst>
      <p:ext uri="{BB962C8B-B14F-4D97-AF65-F5344CB8AC3E}">
        <p14:creationId xmlns:p14="http://schemas.microsoft.com/office/powerpoint/2010/main" val="34491618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548" y="290513"/>
            <a:ext cx="8136904" cy="5442744"/>
          </a:xfrm>
          <a:prstGeom prst="rect">
            <a:avLst/>
          </a:prstGeom>
          <a:noFill/>
          <a:ln>
            <a:noFill/>
          </a:ln>
          <a:effectLst>
            <a:glow rad="101600">
              <a:srgbClr val="C00000">
                <a:alpha val="60000"/>
              </a:srgbClr>
            </a:glow>
            <a:outerShdw dist="35921" dir="2700000" algn="ctr" rotWithShape="0">
              <a:schemeClr val="bg2"/>
            </a:outerShdw>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3 Rectángulo"/>
          <p:cNvSpPr/>
          <p:nvPr/>
        </p:nvSpPr>
        <p:spPr>
          <a:xfrm>
            <a:off x="494055" y="5903893"/>
            <a:ext cx="8136904" cy="954107"/>
          </a:xfrm>
          <a:prstGeom prst="rect">
            <a:avLst/>
          </a:prstGeom>
          <a:solidFill>
            <a:srgbClr val="002060"/>
          </a:solidFill>
          <a:scene3d>
            <a:camera prst="orthographicFront"/>
            <a:lightRig rig="threePt" dir="t"/>
          </a:scene3d>
          <a:sp3d>
            <a:bevelT w="165100" prst="coolSlant"/>
          </a:sp3d>
        </p:spPr>
        <p:txBody>
          <a:bodyPr wrap="square">
            <a:spAutoFit/>
          </a:bodyPr>
          <a:lstStyle/>
          <a:p>
            <a:pPr algn="ctr"/>
            <a:r>
              <a:rPr lang="es-CO" sz="2800" b="1" i="1" dirty="0">
                <a:solidFill>
                  <a:schemeClr val="bg1"/>
                </a:solidFill>
              </a:rPr>
              <a:t>Recuerda que  en </a:t>
            </a:r>
            <a:r>
              <a:rPr lang="es-CO" sz="2800" b="1" i="1" dirty="0" smtClean="0">
                <a:solidFill>
                  <a:schemeClr val="bg1"/>
                </a:solidFill>
              </a:rPr>
              <a:t>el cuarto mandamientos </a:t>
            </a:r>
            <a:r>
              <a:rPr lang="es-CO" sz="2800" b="1" i="1" dirty="0">
                <a:solidFill>
                  <a:schemeClr val="bg1"/>
                </a:solidFill>
              </a:rPr>
              <a:t>«reposo», </a:t>
            </a:r>
            <a:r>
              <a:rPr lang="es-CO" sz="2800" b="1" i="1" dirty="0" smtClean="0">
                <a:solidFill>
                  <a:schemeClr val="bg1"/>
                </a:solidFill>
              </a:rPr>
              <a:t>es sábado.</a:t>
            </a:r>
            <a:endParaRPr lang="es-CO" sz="2800" b="1" i="1" dirty="0">
              <a:solidFill>
                <a:schemeClr val="bg1"/>
              </a:solidFill>
            </a:endParaRPr>
          </a:p>
        </p:txBody>
      </p:sp>
    </p:spTree>
    <p:extLst>
      <p:ext uri="{BB962C8B-B14F-4D97-AF65-F5344CB8AC3E}">
        <p14:creationId xmlns:p14="http://schemas.microsoft.com/office/powerpoint/2010/main" val="6648736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8229600" cy="1143000"/>
          </a:xfrm>
          <a:solidFill>
            <a:schemeClr val="accent4">
              <a:lumMod val="20000"/>
              <a:lumOff val="80000"/>
            </a:schemeClr>
          </a:solidFill>
          <a:scene3d>
            <a:camera prst="orthographicFront"/>
            <a:lightRig rig="threePt" dir="t"/>
          </a:scene3d>
          <a:sp3d>
            <a:bevelT w="165100" prst="coolSlant"/>
          </a:sp3d>
        </p:spPr>
        <p:txBody>
          <a:bodyPr/>
          <a:lstStyle/>
          <a:p>
            <a:r>
              <a:rPr lang="es-CO" b="1" i="1" dirty="0" smtClean="0"/>
              <a:t>Conclusión:</a:t>
            </a:r>
            <a:endParaRPr lang="es-CO" b="1" i="1" dirty="0"/>
          </a:p>
        </p:txBody>
      </p:sp>
      <p:sp>
        <p:nvSpPr>
          <p:cNvPr id="3" name="2 Marcador de contenido"/>
          <p:cNvSpPr>
            <a:spLocks noGrp="1"/>
          </p:cNvSpPr>
          <p:nvPr>
            <p:ph idx="1"/>
          </p:nvPr>
        </p:nvSpPr>
        <p:spPr>
          <a:xfrm>
            <a:off x="457200" y="1600200"/>
            <a:ext cx="8229600" cy="4997152"/>
          </a:xfrm>
          <a:solidFill>
            <a:schemeClr val="accent3">
              <a:lumMod val="20000"/>
              <a:lumOff val="80000"/>
            </a:schemeClr>
          </a:solidFill>
          <a:effectLst>
            <a:glow rad="101600">
              <a:srgbClr val="C00000">
                <a:alpha val="60000"/>
              </a:srgbClr>
            </a:glow>
          </a:effectLst>
        </p:spPr>
        <p:txBody>
          <a:bodyPr>
            <a:normAutofit fontScale="70000" lnSpcReduction="20000"/>
          </a:bodyPr>
          <a:lstStyle/>
          <a:p>
            <a:pPr marL="0" indent="0" algn="ctr">
              <a:buNone/>
            </a:pPr>
            <a:r>
              <a:rPr lang="es-CO" dirty="0" smtClean="0"/>
              <a:t>Para corroborar lo que estamos diciendo leamos</a:t>
            </a:r>
          </a:p>
          <a:p>
            <a:pPr marL="0" indent="0" algn="ctr">
              <a:buNone/>
            </a:pPr>
            <a:r>
              <a:rPr lang="es-CO" dirty="0" smtClean="0"/>
              <a:t> </a:t>
            </a:r>
            <a:r>
              <a:rPr lang="es-CO" b="1" dirty="0" smtClean="0">
                <a:solidFill>
                  <a:srgbClr val="FF0000"/>
                </a:solidFill>
              </a:rPr>
              <a:t>Santiago 2</a:t>
            </a:r>
            <a:r>
              <a:rPr lang="es-CO" b="1" dirty="0">
                <a:solidFill>
                  <a:srgbClr val="FF0000"/>
                </a:solidFill>
              </a:rPr>
              <a:t>: 10-12</a:t>
            </a:r>
            <a:r>
              <a:rPr lang="es-CO" b="1" dirty="0" smtClean="0">
                <a:solidFill>
                  <a:srgbClr val="FF0000"/>
                </a:solidFill>
              </a:rPr>
              <a:t>.</a:t>
            </a:r>
          </a:p>
          <a:p>
            <a:pPr marL="0" indent="0" algn="ctr">
              <a:buNone/>
            </a:pPr>
            <a:endParaRPr lang="es-CO" dirty="0" smtClean="0"/>
          </a:p>
          <a:p>
            <a:pPr marL="0" indent="0" algn="ctr">
              <a:buNone/>
            </a:pPr>
            <a:r>
              <a:rPr lang="es-CO" dirty="0" smtClean="0"/>
              <a:t>«</a:t>
            </a:r>
            <a:r>
              <a:rPr lang="es-CO" dirty="0" smtClean="0">
                <a:latin typeface="Agency FB" pitchFamily="34" charset="0"/>
              </a:rPr>
              <a:t>Porque </a:t>
            </a:r>
            <a:r>
              <a:rPr lang="es-CO" dirty="0">
                <a:latin typeface="Agency FB" pitchFamily="34" charset="0"/>
              </a:rPr>
              <a:t>cualquiera que guardare toda la ley, pero ofendiere en un punto, se hace culpable de todos</a:t>
            </a:r>
            <a:r>
              <a:rPr lang="es-CO" dirty="0" smtClean="0">
                <a:latin typeface="Agency FB" pitchFamily="34" charset="0"/>
              </a:rPr>
              <a:t>. </a:t>
            </a:r>
            <a:r>
              <a:rPr lang="es-CO" dirty="0">
                <a:latin typeface="Agency FB" pitchFamily="34" charset="0"/>
              </a:rPr>
              <a:t>11 Porque el que dijo: No cometerás adulterio, también ha dicho: No matarás. Ahora bien, si no cometes adulterio, pero matas, ya te has hecho transgresor de la ley</a:t>
            </a:r>
            <a:r>
              <a:rPr lang="es-CO" dirty="0" smtClean="0">
                <a:latin typeface="Agency FB" pitchFamily="34" charset="0"/>
              </a:rPr>
              <a:t>. </a:t>
            </a:r>
            <a:r>
              <a:rPr lang="es-CO" dirty="0">
                <a:latin typeface="Agency FB" pitchFamily="34" charset="0"/>
              </a:rPr>
              <a:t>12 Así hablad, y así haced, como los que habéis de ser </a:t>
            </a:r>
            <a:r>
              <a:rPr lang="es-CO" b="1" u="sng" dirty="0">
                <a:latin typeface="Agency FB" pitchFamily="34" charset="0"/>
              </a:rPr>
              <a:t>juzgados</a:t>
            </a:r>
            <a:r>
              <a:rPr lang="es-CO" dirty="0">
                <a:latin typeface="Agency FB" pitchFamily="34" charset="0"/>
              </a:rPr>
              <a:t> por la ley de la </a:t>
            </a:r>
            <a:r>
              <a:rPr lang="es-CO" dirty="0" smtClean="0">
                <a:latin typeface="Agency FB" pitchFamily="34" charset="0"/>
              </a:rPr>
              <a:t>libertad</a:t>
            </a:r>
            <a:r>
              <a:rPr lang="es-CO" dirty="0" smtClean="0"/>
              <a:t>».</a:t>
            </a:r>
          </a:p>
          <a:p>
            <a:pPr marL="0" indent="0" algn="ctr">
              <a:buNone/>
            </a:pPr>
            <a:endParaRPr lang="es-CO" dirty="0" smtClean="0"/>
          </a:p>
          <a:p>
            <a:pPr marL="0" indent="0" algn="ctr">
              <a:buNone/>
            </a:pPr>
            <a:r>
              <a:rPr lang="es-CO" dirty="0" smtClean="0">
                <a:solidFill>
                  <a:srgbClr val="FF0000"/>
                </a:solidFill>
              </a:rPr>
              <a:t>Note que el apóstol Santiago dice que debemos tener en cuenta la obediencia a todos los diez mandamientos. Tal como Dios los dictó en el Monte Sinaí. Por tanto no debemos pasar por alto la observancia del sábado, tal como Dios lo ordenó. Ver </a:t>
            </a:r>
            <a:r>
              <a:rPr lang="es-CO" b="1" u="sng" dirty="0" smtClean="0">
                <a:solidFill>
                  <a:srgbClr val="FF0000"/>
                </a:solidFill>
              </a:rPr>
              <a:t>Éxo.20:3-17.</a:t>
            </a:r>
          </a:p>
          <a:p>
            <a:pPr marL="0" indent="0" algn="ctr">
              <a:buNone/>
            </a:pPr>
            <a:endParaRPr lang="es-CO" dirty="0" smtClean="0"/>
          </a:p>
          <a:p>
            <a:pPr marL="0" indent="0" algn="ctr">
              <a:buNone/>
            </a:pPr>
            <a:r>
              <a:rPr lang="es-CO" dirty="0" smtClean="0"/>
              <a:t>Dado la importancia que tiene este tema, le invito para que estudie con conmigo el siguiente tema.</a:t>
            </a:r>
            <a:endParaRPr lang="es-CO" dirty="0"/>
          </a:p>
        </p:txBody>
      </p:sp>
    </p:spTree>
    <p:extLst>
      <p:ext uri="{BB962C8B-B14F-4D97-AF65-F5344CB8AC3E}">
        <p14:creationId xmlns:p14="http://schemas.microsoft.com/office/powerpoint/2010/main" val="3891962873"/>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2042</Words>
  <Application>Microsoft Office PowerPoint</Application>
  <PresentationFormat>Presentación en pantalla (4:3)</PresentationFormat>
  <Paragraphs>97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LA OBRA DE CRISTO DESDE SU ASCENSIÓN</vt:lpstr>
      <vt:lpstr>Desde la ascensión hasta 1844</vt:lpstr>
      <vt:lpstr>Presentación de PowerPoint</vt:lpstr>
      <vt:lpstr>Presentación de PowerPoint</vt:lpstr>
      <vt:lpstr>De 1844 hasta la segunda venida de Cristo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2016-08-07T17:13:36Z</dcterms:created>
  <dcterms:modified xsi:type="dcterms:W3CDTF">2016-08-07T17:14:10Z</dcterms:modified>
</cp:coreProperties>
</file>